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236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/Users/user/Dropbox/for%20Mhlanga/Nitrogen%20uptake%20rates/Integrated%20rat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/Users/user/Dropbox/for%20Mhlanga/Nitrogen%20uptake%20rates/Integrated%20rat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0222465862653"/>
          <c:y val="0.186219187258557"/>
          <c:w val="0.820205920462474"/>
          <c:h val="0.789706880972132"/>
        </c:manualLayout>
      </c:layout>
      <c:scatterChart>
        <c:scatterStyle val="lineMarker"/>
        <c:varyColors val="0"/>
        <c:ser>
          <c:idx val="0"/>
          <c:order val="0"/>
          <c:tx>
            <c:strRef>
              <c:f>'Plots N uptake'!$A$27:$B$27</c:f>
              <c:strCache>
                <c:ptCount val="1"/>
                <c:pt idx="0">
                  <c:v>55 S CTD 20_⍴NO3</c:v>
                </c:pt>
              </c:strCache>
            </c:strRef>
          </c:tx>
          <c:spPr>
            <a:ln w="19050" cap="rnd">
              <a:solidFill>
                <a:srgbClr val="008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008000">
                  <a:alpha val="60000"/>
                </a:srgbClr>
              </a:solidFill>
              <a:ln w="9525">
                <a:solidFill>
                  <a:srgbClr val="008000"/>
                </a:solidFill>
              </a:ln>
              <a:effectLst/>
            </c:spPr>
          </c:marker>
          <c:errBars>
            <c:errDir val="x"/>
            <c:errBarType val="both"/>
            <c:errValType val="cust"/>
            <c:noEndCap val="0"/>
            <c:plus>
              <c:numRef>
                <c:f>'Plots N uptake'!$E$27:$E$31</c:f>
                <c:numCache>
                  <c:formatCode>General</c:formatCode>
                  <c:ptCount val="5"/>
                  <c:pt idx="0">
                    <c:v>8.8200502646003</c:v>
                  </c:pt>
                  <c:pt idx="1">
                    <c:v>3.847238291081284</c:v>
                  </c:pt>
                  <c:pt idx="2">
                    <c:v>7.020252757805316</c:v>
                  </c:pt>
                  <c:pt idx="3">
                    <c:v>3.149955789506299</c:v>
                  </c:pt>
                  <c:pt idx="4">
                    <c:v>0.000502531595794813</c:v>
                  </c:pt>
                </c:numCache>
              </c:numRef>
            </c:plus>
            <c:minus>
              <c:numRef>
                <c:f>'Plots N uptake'!$E$27:$E$31</c:f>
                <c:numCache>
                  <c:formatCode>General</c:formatCode>
                  <c:ptCount val="5"/>
                  <c:pt idx="0">
                    <c:v>8.8200502646003</c:v>
                  </c:pt>
                  <c:pt idx="1">
                    <c:v>3.847238291081284</c:v>
                  </c:pt>
                  <c:pt idx="2">
                    <c:v>7.020252757805316</c:v>
                  </c:pt>
                  <c:pt idx="3">
                    <c:v>3.149955789506299</c:v>
                  </c:pt>
                  <c:pt idx="4">
                    <c:v>0.000502531595794813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'Plots N uptake'!$D$27:$D$31</c:f>
              <c:numCache>
                <c:formatCode>0.000</c:formatCode>
                <c:ptCount val="5"/>
                <c:pt idx="0">
                  <c:v>76.66714670362421</c:v>
                </c:pt>
                <c:pt idx="1">
                  <c:v>94.84332829342925</c:v>
                </c:pt>
                <c:pt idx="2">
                  <c:v>79.61275337319324</c:v>
                </c:pt>
                <c:pt idx="3">
                  <c:v>14.84175918153132</c:v>
                </c:pt>
                <c:pt idx="4">
                  <c:v>2.427428913236766</c:v>
                </c:pt>
              </c:numCache>
            </c:numRef>
          </c:xVal>
          <c:yVal>
            <c:numRef>
              <c:f>'Plots N uptake'!$C$27:$C$31</c:f>
              <c:numCache>
                <c:formatCode>General</c:formatCode>
                <c:ptCount val="5"/>
                <c:pt idx="0">
                  <c:v>9.0</c:v>
                </c:pt>
                <c:pt idx="1">
                  <c:v>18.0</c:v>
                </c:pt>
                <c:pt idx="2">
                  <c:v>37.0</c:v>
                </c:pt>
                <c:pt idx="3">
                  <c:v>68.0</c:v>
                </c:pt>
                <c:pt idx="4">
                  <c:v>200.0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'Plots N uptake'!$A$89:$B$89</c:f>
              <c:strCache>
                <c:ptCount val="1"/>
                <c:pt idx="0">
                  <c:v>55 S CTD 20_⍴NH4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F0000">
                  <a:alpha val="60000"/>
                </a:srgbClr>
              </a:solidFill>
              <a:ln w="9525">
                <a:solidFill>
                  <a:srgbClr val="FF0000"/>
                </a:solidFill>
              </a:ln>
              <a:effectLst/>
            </c:spPr>
          </c:marker>
          <c:errBars>
            <c:errDir val="x"/>
            <c:errBarType val="both"/>
            <c:errValType val="cust"/>
            <c:noEndCap val="0"/>
            <c:plus>
              <c:numRef>
                <c:f>'Plots N uptake'!$E$87:$E$91</c:f>
                <c:numCache>
                  <c:formatCode>General</c:formatCode>
                  <c:ptCount val="5"/>
                  <c:pt idx="0">
                    <c:v>0.88943671212257</c:v>
                  </c:pt>
                  <c:pt idx="1">
                    <c:v>0.0574301497726741</c:v>
                  </c:pt>
                  <c:pt idx="2">
                    <c:v>7.23434312049818</c:v>
                  </c:pt>
                  <c:pt idx="3">
                    <c:v>0.0</c:v>
                  </c:pt>
                  <c:pt idx="4">
                    <c:v>1.903617562408397</c:v>
                  </c:pt>
                </c:numCache>
              </c:numRef>
            </c:plus>
            <c:minus>
              <c:numRef>
                <c:f>'Plots N uptake'!$E$87:$E$91</c:f>
                <c:numCache>
                  <c:formatCode>General</c:formatCode>
                  <c:ptCount val="5"/>
                  <c:pt idx="0">
                    <c:v>0.88943671212257</c:v>
                  </c:pt>
                  <c:pt idx="1">
                    <c:v>0.0574301497726741</c:v>
                  </c:pt>
                  <c:pt idx="2">
                    <c:v>7.23434312049818</c:v>
                  </c:pt>
                  <c:pt idx="3">
                    <c:v>0.0</c:v>
                  </c:pt>
                  <c:pt idx="4">
                    <c:v>1.903617562408397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'Plots N uptake'!$D$87:$D$91</c:f>
              <c:numCache>
                <c:formatCode>0.000</c:formatCode>
                <c:ptCount val="5"/>
                <c:pt idx="0">
                  <c:v>25.49190097296988</c:v>
                </c:pt>
                <c:pt idx="1">
                  <c:v>13.83978531029585</c:v>
                </c:pt>
                <c:pt idx="2">
                  <c:v>7.411786725031996</c:v>
                </c:pt>
                <c:pt idx="3">
                  <c:v>42.51367734721394</c:v>
                </c:pt>
                <c:pt idx="4">
                  <c:v>1.766109799291618</c:v>
                </c:pt>
              </c:numCache>
            </c:numRef>
          </c:xVal>
          <c:yVal>
            <c:numRef>
              <c:f>'Plots N uptake'!$C$87:$C$91</c:f>
              <c:numCache>
                <c:formatCode>General</c:formatCode>
                <c:ptCount val="5"/>
                <c:pt idx="0">
                  <c:v>9.0</c:v>
                </c:pt>
                <c:pt idx="1">
                  <c:v>18.0</c:v>
                </c:pt>
                <c:pt idx="2">
                  <c:v>37.0</c:v>
                </c:pt>
                <c:pt idx="3">
                  <c:v>68.0</c:v>
                </c:pt>
                <c:pt idx="4">
                  <c:v>200.0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'Plots N uptake'!$AO$23</c:f>
              <c:strCache>
                <c:ptCount val="1"/>
                <c:pt idx="0">
                  <c:v>MLD</c:v>
                </c:pt>
              </c:strCache>
            </c:strRef>
          </c:tx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'Plots N uptake'!$AP$26:$AP$27</c:f>
              <c:numCache>
                <c:formatCode>General</c:formatCode>
                <c:ptCount val="2"/>
                <c:pt idx="0">
                  <c:v>0.0</c:v>
                </c:pt>
                <c:pt idx="1">
                  <c:v>200.0</c:v>
                </c:pt>
              </c:numCache>
            </c:numRef>
          </c:xVal>
          <c:yVal>
            <c:numRef>
              <c:f>'Plots N uptake'!$AP$23:$AP$24</c:f>
              <c:numCache>
                <c:formatCode>General</c:formatCode>
                <c:ptCount val="2"/>
                <c:pt idx="0">
                  <c:v>30.0</c:v>
                </c:pt>
                <c:pt idx="1">
                  <c:v>30.0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'Plots N uptake'!$AR$23</c:f>
              <c:strCache>
                <c:ptCount val="1"/>
                <c:pt idx="0">
                  <c:v>Zeu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'Plots N uptake'!$AQ$26:$AQ$27</c:f>
              <c:numCache>
                <c:formatCode>General</c:formatCode>
                <c:ptCount val="2"/>
                <c:pt idx="0">
                  <c:v>0.0</c:v>
                </c:pt>
                <c:pt idx="1">
                  <c:v>200.0</c:v>
                </c:pt>
              </c:numCache>
            </c:numRef>
          </c:xVal>
          <c:yVal>
            <c:numRef>
              <c:f>'Plots N uptake'!$AQ$23:$AQ$24</c:f>
              <c:numCache>
                <c:formatCode>General</c:formatCode>
                <c:ptCount val="2"/>
                <c:pt idx="0">
                  <c:v>55.0</c:v>
                </c:pt>
                <c:pt idx="1">
                  <c:v>55.0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8100488"/>
        <c:axId val="-2118083880"/>
      </c:scatterChart>
      <c:valAx>
        <c:axId val="-2118100488"/>
        <c:scaling>
          <c:orientation val="minMax"/>
          <c:max val="100.0"/>
          <c:min val="0.0"/>
        </c:scaling>
        <c:delete val="0"/>
        <c:axPos val="t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-2118083880"/>
        <c:crosses val="autoZero"/>
        <c:crossBetween val="midCat"/>
        <c:majorUnit val="20.0"/>
      </c:valAx>
      <c:valAx>
        <c:axId val="-2118083880"/>
        <c:scaling>
          <c:orientation val="maxMin"/>
          <c:max val="200.0"/>
          <c:min val="0.0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-2118100488"/>
        <c:crosses val="autoZero"/>
        <c:crossBetween val="midCat"/>
        <c:majorUnit val="5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114091207349"/>
          <c:y val="0.162449693788276"/>
          <c:w val="0.82970874343832"/>
          <c:h val="0.796582423684"/>
        </c:manualLayout>
      </c:layout>
      <c:scatterChart>
        <c:scatterStyle val="lineMarker"/>
        <c:varyColors val="0"/>
        <c:ser>
          <c:idx val="0"/>
          <c:order val="0"/>
          <c:tx>
            <c:strRef>
              <c:f>'Plots N uptake'!$A$58:$B$58</c:f>
              <c:strCache>
                <c:ptCount val="1"/>
                <c:pt idx="0">
                  <c:v>55 S CTD 25_⍴NO3</c:v>
                </c:pt>
              </c:strCache>
            </c:strRef>
          </c:tx>
          <c:spPr>
            <a:ln w="19050" cap="rnd">
              <a:solidFill>
                <a:srgbClr val="008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008000">
                  <a:alpha val="60000"/>
                </a:srgbClr>
              </a:solidFill>
              <a:ln w="9525">
                <a:solidFill>
                  <a:srgbClr val="008000"/>
                </a:solidFill>
              </a:ln>
              <a:effectLst/>
            </c:spPr>
          </c:marker>
          <c:xVal>
            <c:numRef>
              <c:f>'Plots N uptake'!$D$58:$D$61</c:f>
              <c:numCache>
                <c:formatCode>0.00</c:formatCode>
                <c:ptCount val="4"/>
                <c:pt idx="0">
                  <c:v>2.225315530714647</c:v>
                </c:pt>
                <c:pt idx="1">
                  <c:v>1.678892286252348</c:v>
                </c:pt>
                <c:pt idx="2">
                  <c:v>1.212155594566324</c:v>
                </c:pt>
                <c:pt idx="3">
                  <c:v>0.980559813476101</c:v>
                </c:pt>
              </c:numCache>
            </c:numRef>
          </c:xVal>
          <c:yVal>
            <c:numRef>
              <c:f>'Plots N uptake'!$C$58:$C$61</c:f>
              <c:numCache>
                <c:formatCode>General</c:formatCode>
                <c:ptCount val="4"/>
                <c:pt idx="0">
                  <c:v>20.0</c:v>
                </c:pt>
                <c:pt idx="1">
                  <c:v>34.0</c:v>
                </c:pt>
                <c:pt idx="2">
                  <c:v>65.0</c:v>
                </c:pt>
                <c:pt idx="3">
                  <c:v>115.0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'Plots N uptake'!$A$128:$B$128</c:f>
              <c:strCache>
                <c:ptCount val="1"/>
                <c:pt idx="0">
                  <c:v>55 S CTD 25_⍴NH4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F0000">
                  <a:alpha val="60000"/>
                </a:srgbClr>
              </a:solidFill>
              <a:ln w="9525">
                <a:solidFill>
                  <a:srgbClr val="FF0000"/>
                </a:solidFill>
              </a:ln>
              <a:effectLst/>
            </c:spPr>
          </c:marker>
          <c:errBars>
            <c:errDir val="x"/>
            <c:errBarType val="both"/>
            <c:errValType val="cust"/>
            <c:noEndCap val="0"/>
            <c:plus>
              <c:numRef>
                <c:f>'Plots N uptake'!$E$126:$E$131</c:f>
                <c:numCache>
                  <c:formatCode>General</c:formatCode>
                  <c:ptCount val="6"/>
                  <c:pt idx="0">
                    <c:v>4.855923287725528</c:v>
                  </c:pt>
                  <c:pt idx="1">
                    <c:v>9.343332580840712</c:v>
                  </c:pt>
                  <c:pt idx="2">
                    <c:v>10.65997880610188</c:v>
                  </c:pt>
                  <c:pt idx="3">
                    <c:v>4.74245389508414</c:v>
                  </c:pt>
                  <c:pt idx="4">
                    <c:v>3.251847152241755</c:v>
                  </c:pt>
                  <c:pt idx="5">
                    <c:v>6.070655615016563</c:v>
                  </c:pt>
                </c:numCache>
              </c:numRef>
            </c:plus>
            <c:minus>
              <c:numRef>
                <c:f>'Plots N uptake'!$E$126:$E$131</c:f>
                <c:numCache>
                  <c:formatCode>General</c:formatCode>
                  <c:ptCount val="6"/>
                  <c:pt idx="0">
                    <c:v>4.855923287725528</c:v>
                  </c:pt>
                  <c:pt idx="1">
                    <c:v>9.343332580840712</c:v>
                  </c:pt>
                  <c:pt idx="2">
                    <c:v>10.65997880610188</c:v>
                  </c:pt>
                  <c:pt idx="3">
                    <c:v>4.74245389508414</c:v>
                  </c:pt>
                  <c:pt idx="4">
                    <c:v>3.251847152241755</c:v>
                  </c:pt>
                  <c:pt idx="5">
                    <c:v>6.070655615016563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'Plots N uptake'!$D$126:$D$131</c:f>
              <c:numCache>
                <c:formatCode>0.000</c:formatCode>
                <c:ptCount val="6"/>
                <c:pt idx="0">
                  <c:v>153.4025232784055</c:v>
                </c:pt>
                <c:pt idx="1">
                  <c:v>13.50194709530166</c:v>
                </c:pt>
                <c:pt idx="2">
                  <c:v>33.85668814801437</c:v>
                </c:pt>
                <c:pt idx="3">
                  <c:v>21.75597294559611</c:v>
                </c:pt>
                <c:pt idx="4">
                  <c:v>5.97622815924295</c:v>
                </c:pt>
                <c:pt idx="5">
                  <c:v>17.05278957962975</c:v>
                </c:pt>
              </c:numCache>
            </c:numRef>
          </c:xVal>
          <c:yVal>
            <c:numRef>
              <c:f>'Plots N uptake'!$C$126:$C$131</c:f>
              <c:numCache>
                <c:formatCode>General</c:formatCode>
                <c:ptCount val="6"/>
                <c:pt idx="0">
                  <c:v>20.0</c:v>
                </c:pt>
                <c:pt idx="1">
                  <c:v>34.0</c:v>
                </c:pt>
                <c:pt idx="2">
                  <c:v>65.0</c:v>
                </c:pt>
                <c:pt idx="3">
                  <c:v>115.0</c:v>
                </c:pt>
                <c:pt idx="4">
                  <c:v>130.0</c:v>
                </c:pt>
                <c:pt idx="5">
                  <c:v>200.0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'Plots N uptake'!$AC$55</c:f>
              <c:strCache>
                <c:ptCount val="1"/>
                <c:pt idx="0">
                  <c:v>MLD</c:v>
                </c:pt>
              </c:strCache>
            </c:strRef>
          </c:tx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'Plots N uptake'!$AD$58:$AD$59</c:f>
              <c:numCache>
                <c:formatCode>General</c:formatCode>
                <c:ptCount val="2"/>
                <c:pt idx="0">
                  <c:v>0.0</c:v>
                </c:pt>
                <c:pt idx="1">
                  <c:v>500.0</c:v>
                </c:pt>
              </c:numCache>
            </c:numRef>
          </c:xVal>
          <c:yVal>
            <c:numRef>
              <c:f>'Plots N uptake'!$AD$55:$AD$56</c:f>
              <c:numCache>
                <c:formatCode>General</c:formatCode>
                <c:ptCount val="2"/>
                <c:pt idx="0">
                  <c:v>130.0</c:v>
                </c:pt>
                <c:pt idx="1">
                  <c:v>130.0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'Plots N uptake'!$AF$55</c:f>
              <c:strCache>
                <c:ptCount val="1"/>
                <c:pt idx="0">
                  <c:v>Zeu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'Plots N uptake'!$AE$58:$AE$59</c:f>
              <c:numCache>
                <c:formatCode>General</c:formatCode>
                <c:ptCount val="2"/>
                <c:pt idx="0">
                  <c:v>0.0</c:v>
                </c:pt>
                <c:pt idx="1">
                  <c:v>500.0</c:v>
                </c:pt>
              </c:numCache>
            </c:numRef>
          </c:xVal>
          <c:yVal>
            <c:numRef>
              <c:f>'Plots N uptake'!$AE$55:$AE$56</c:f>
              <c:numCache>
                <c:formatCode>General</c:formatCode>
                <c:ptCount val="2"/>
                <c:pt idx="0">
                  <c:v>115.0</c:v>
                </c:pt>
                <c:pt idx="1">
                  <c:v>115.0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8041800"/>
        <c:axId val="-2117879672"/>
      </c:scatterChart>
      <c:valAx>
        <c:axId val="-2118041800"/>
        <c:scaling>
          <c:orientation val="minMax"/>
          <c:max val="160.0"/>
          <c:min val="0.0"/>
        </c:scaling>
        <c:delete val="0"/>
        <c:axPos val="t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-2117879672"/>
        <c:crosses val="autoZero"/>
        <c:crossBetween val="midCat"/>
        <c:majorUnit val="20.0"/>
      </c:valAx>
      <c:valAx>
        <c:axId val="-2117879672"/>
        <c:scaling>
          <c:orientation val="maxMin"/>
          <c:max val="200.0"/>
          <c:min val="0.0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-2118041800"/>
        <c:crosses val="autoZero"/>
        <c:crossBetween val="midCat"/>
        <c:majorUnit val="5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Arial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D75C8-9143-034F-A881-28BD741125ED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C7C12-E0A9-AD40-9F94-90816E124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13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8D944-DCC5-054D-BAF8-24AC2642928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8D944-DCC5-054D-BAF8-24AC2642928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4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6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6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2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87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48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43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7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6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66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2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008" y="915178"/>
            <a:ext cx="5756051" cy="5756051"/>
          </a:xfrm>
          <a:prstGeom prst="rect">
            <a:avLst/>
          </a:prstGeom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117228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3600" b="1" dirty="0" smtClean="0">
                <a:solidFill>
                  <a:srgbClr val="241EFF"/>
                </a:solidFill>
                <a:latin typeface="Arial"/>
                <a:cs typeface="Arial"/>
              </a:rPr>
              <a:t>Nutrients and productivity II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3600" b="1" dirty="0" smtClean="0">
              <a:solidFill>
                <a:srgbClr val="241EFF"/>
              </a:solidFill>
              <a:latin typeface="Arial"/>
              <a:cs typeface="Arial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63770" y="1137253"/>
            <a:ext cx="83058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2800" b="1" dirty="0" smtClean="0">
                <a:solidFill>
                  <a:srgbClr val="1F497D"/>
                </a:solidFill>
                <a:latin typeface="Arial"/>
                <a:cs typeface="Arial"/>
              </a:rPr>
              <a:t>31 May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2800" b="1" dirty="0" smtClean="0">
                <a:solidFill>
                  <a:srgbClr val="1F497D"/>
                </a:solidFill>
                <a:latin typeface="Arial"/>
                <a:cs typeface="Arial"/>
              </a:rPr>
              <a:t>2017</a:t>
            </a:r>
            <a:endParaRPr kumimoji="1" lang="en-US" sz="2800" b="1" dirty="0">
              <a:solidFill>
                <a:srgbClr val="1F497D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4236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5-30 at 8.09.2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" b="49941"/>
          <a:stretch/>
        </p:blipFill>
        <p:spPr>
          <a:xfrm>
            <a:off x="137312" y="1320585"/>
            <a:ext cx="9022189" cy="47020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Moore et al. 2004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Input: Nitrogen fixation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5562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Output: </a:t>
            </a:r>
            <a:r>
              <a:rPr lang="en-US" sz="3200" b="1" dirty="0" err="1" smtClean="0">
                <a:solidFill>
                  <a:srgbClr val="0000FF"/>
                </a:solidFill>
                <a:latin typeface="Arial"/>
                <a:cs typeface="Arial"/>
              </a:rPr>
              <a:t>Denitrification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2660" y="1253186"/>
            <a:ext cx="841134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00FF"/>
                </a:solidFill>
                <a:latin typeface="Arial"/>
                <a:cs typeface="Arial"/>
              </a:rPr>
              <a:t>Major N loss :</a:t>
            </a:r>
            <a:r>
              <a:rPr lang="en-US" sz="2200" b="1" dirty="0" smtClean="0"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NO</a:t>
            </a:r>
            <a:r>
              <a:rPr lang="en-US" sz="2200" baseline="-25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200" baseline="30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en-US" sz="2200" dirty="0">
                <a:latin typeface="Arial"/>
                <a:cs typeface="Arial"/>
                <a:sym typeface="Wingdings"/>
              </a:rPr>
              <a:t>  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NO</a:t>
            </a:r>
            <a:r>
              <a:rPr lang="en-US" sz="2200" baseline="-25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- </a:t>
            </a:r>
            <a:r>
              <a:rPr lang="en-US" sz="2200" dirty="0">
                <a:latin typeface="Arial"/>
                <a:cs typeface="Arial"/>
                <a:sym typeface="Wingdings"/>
              </a:rPr>
              <a:t> 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NO</a:t>
            </a:r>
            <a:r>
              <a:rPr lang="en-US" sz="2200" baseline="-25000" dirty="0">
                <a:solidFill>
                  <a:srgbClr val="000000"/>
                </a:solidFill>
                <a:latin typeface="Arial"/>
                <a:cs typeface="Arial"/>
              </a:rPr>
              <a:t>(gas)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 N</a:t>
            </a:r>
            <a:r>
              <a:rPr lang="en-US" sz="2200" baseline="-250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O</a:t>
            </a:r>
            <a:r>
              <a:rPr lang="en-US" sz="2200" baseline="-25000" dirty="0">
                <a:solidFill>
                  <a:srgbClr val="000000"/>
                </a:solidFill>
                <a:latin typeface="Arial"/>
                <a:cs typeface="Arial"/>
              </a:rPr>
              <a:t>(gas)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 N</a:t>
            </a:r>
            <a:r>
              <a:rPr lang="en-US" sz="2200" baseline="-250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2(gas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)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</a:t>
            </a:r>
            <a:endParaRPr lang="en-US" sz="2200" dirty="0" smtClean="0">
              <a:latin typeface="Arial"/>
              <a:cs typeface="Arial"/>
            </a:endParaRPr>
          </a:p>
          <a:p>
            <a:r>
              <a:rPr lang="en-US" sz="2200" dirty="0">
                <a:latin typeface="Arial"/>
                <a:cs typeface="Arial"/>
              </a:rPr>
              <a:t>Occurs in </a:t>
            </a:r>
            <a:r>
              <a:rPr lang="en-US" sz="2200" dirty="0" smtClean="0">
                <a:latin typeface="Arial"/>
                <a:cs typeface="Arial"/>
              </a:rPr>
              <a:t>anoxic water column and sediments</a:t>
            </a:r>
          </a:p>
          <a:p>
            <a:endParaRPr lang="en-US" sz="2200" dirty="0" smtClean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Performed by a large group of </a:t>
            </a:r>
            <a:r>
              <a:rPr lang="en-US" sz="2200" dirty="0" err="1" smtClean="0">
                <a:latin typeface="Arial"/>
                <a:cs typeface="Arial"/>
              </a:rPr>
              <a:t>facultatively</a:t>
            </a:r>
            <a:r>
              <a:rPr lang="en-US" sz="2200" dirty="0" smtClean="0">
                <a:latin typeface="Arial"/>
                <a:cs typeface="Arial"/>
              </a:rPr>
              <a:t> anaerobic </a:t>
            </a:r>
            <a:r>
              <a:rPr lang="en-US" sz="2200" b="1" dirty="0" smtClean="0">
                <a:latin typeface="Arial"/>
                <a:cs typeface="Arial"/>
              </a:rPr>
              <a:t>heterotrophic</a:t>
            </a:r>
            <a:r>
              <a:rPr lang="en-US" sz="2200" dirty="0" smtClean="0">
                <a:latin typeface="Arial"/>
                <a:cs typeface="Arial"/>
              </a:rPr>
              <a:t> bacteria</a:t>
            </a:r>
          </a:p>
          <a:p>
            <a:endParaRPr lang="en-US" sz="22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Produces PO</a:t>
            </a:r>
            <a:r>
              <a:rPr lang="en-US" sz="2200" baseline="-25000" dirty="0" smtClean="0">
                <a:latin typeface="Arial"/>
                <a:cs typeface="Arial"/>
              </a:rPr>
              <a:t>4</a:t>
            </a:r>
            <a:r>
              <a:rPr lang="en-US" sz="2200" baseline="30000" dirty="0" smtClean="0">
                <a:latin typeface="Arial"/>
                <a:cs typeface="Arial"/>
              </a:rPr>
              <a:t>3-</a:t>
            </a:r>
            <a:r>
              <a:rPr lang="en-US" sz="2200" dirty="0" smtClean="0">
                <a:latin typeface="Arial"/>
                <a:cs typeface="Arial"/>
              </a:rPr>
              <a:t> and CO</a:t>
            </a:r>
            <a:r>
              <a:rPr lang="en-US" sz="2200" baseline="-25000" dirty="0" smtClean="0">
                <a:latin typeface="Arial"/>
                <a:cs typeface="Arial"/>
              </a:rPr>
              <a:t>2</a:t>
            </a:r>
            <a:r>
              <a:rPr lang="en-US" sz="2200" dirty="0" smtClean="0">
                <a:latin typeface="Arial"/>
                <a:cs typeface="Arial"/>
              </a:rPr>
              <a:t>:</a:t>
            </a:r>
          </a:p>
          <a:p>
            <a:r>
              <a:rPr lang="en-US" sz="2200" dirty="0">
                <a:latin typeface="Arial"/>
                <a:cs typeface="Arial"/>
                <a:sym typeface="Wingdings"/>
              </a:rPr>
              <a:t>C</a:t>
            </a:r>
            <a:r>
              <a:rPr lang="en-US" sz="2200" baseline="-25000" dirty="0">
                <a:latin typeface="Arial"/>
                <a:cs typeface="Arial"/>
                <a:sym typeface="Wingdings"/>
              </a:rPr>
              <a:t>106</a:t>
            </a:r>
            <a:r>
              <a:rPr lang="en-US" sz="2200" dirty="0">
                <a:latin typeface="Arial"/>
                <a:cs typeface="Arial"/>
                <a:sym typeface="Wingdings"/>
              </a:rPr>
              <a:t>H</a:t>
            </a:r>
            <a:r>
              <a:rPr lang="en-US" sz="2200" baseline="-25000" dirty="0">
                <a:latin typeface="Arial"/>
                <a:cs typeface="Arial"/>
                <a:sym typeface="Wingdings"/>
              </a:rPr>
              <a:t>175</a:t>
            </a:r>
            <a:r>
              <a:rPr lang="en-US" sz="2200" dirty="0">
                <a:latin typeface="Arial"/>
                <a:cs typeface="Arial"/>
                <a:sym typeface="Wingdings"/>
              </a:rPr>
              <a:t>O</a:t>
            </a:r>
            <a:r>
              <a:rPr lang="en-US" sz="2200" baseline="-25000" dirty="0">
                <a:latin typeface="Arial"/>
                <a:cs typeface="Arial"/>
                <a:sym typeface="Wingdings"/>
              </a:rPr>
              <a:t>42</a:t>
            </a:r>
            <a:r>
              <a:rPr lang="en-US" sz="2200" dirty="0">
                <a:latin typeface="Arial"/>
                <a:cs typeface="Arial"/>
                <a:sym typeface="Wingdings"/>
              </a:rPr>
              <a:t>N</a:t>
            </a:r>
            <a:r>
              <a:rPr lang="en-US" sz="2200" baseline="-25000" dirty="0">
                <a:latin typeface="Arial"/>
                <a:cs typeface="Arial"/>
                <a:sym typeface="Wingdings"/>
              </a:rPr>
              <a:t>16</a:t>
            </a:r>
            <a:r>
              <a:rPr lang="en-US" sz="2200" dirty="0">
                <a:latin typeface="Arial"/>
                <a:cs typeface="Arial"/>
                <a:sym typeface="Wingdings"/>
              </a:rPr>
              <a:t>P + 94.4H</a:t>
            </a:r>
            <a:r>
              <a:rPr lang="en-US" sz="2200" b="1" dirty="0">
                <a:latin typeface="Arial"/>
                <a:cs typeface="Arial"/>
                <a:sym typeface="Wingdings"/>
              </a:rPr>
              <a:t>NO</a:t>
            </a:r>
            <a:r>
              <a:rPr lang="en-US" sz="2200" b="1" baseline="-25000" dirty="0">
                <a:latin typeface="Arial"/>
                <a:cs typeface="Arial"/>
                <a:sym typeface="Wingdings"/>
              </a:rPr>
              <a:t>3</a:t>
            </a:r>
            <a:r>
              <a:rPr lang="en-US" sz="2200" dirty="0">
                <a:latin typeface="Arial"/>
                <a:cs typeface="Arial"/>
                <a:sym typeface="Wingdings"/>
              </a:rPr>
              <a:t>  106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CO</a:t>
            </a:r>
            <a:r>
              <a:rPr lang="en-US" sz="2200" baseline="-25000" dirty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dirty="0">
                <a:latin typeface="Arial"/>
                <a:cs typeface="Arial"/>
                <a:sym typeface="Wingdings"/>
              </a:rPr>
              <a:t> + 55.2</a:t>
            </a:r>
            <a:r>
              <a:rPr lang="en-US" sz="2200" b="1" dirty="0">
                <a:latin typeface="Arial"/>
                <a:cs typeface="Arial"/>
                <a:sym typeface="Wingdings"/>
              </a:rPr>
              <a:t>N</a:t>
            </a:r>
            <a:r>
              <a:rPr lang="en-US" sz="2200" b="1" baseline="-25000" dirty="0">
                <a:latin typeface="Arial"/>
                <a:cs typeface="Arial"/>
                <a:sym typeface="Wingdings"/>
              </a:rPr>
              <a:t>2</a:t>
            </a:r>
            <a:r>
              <a:rPr lang="en-US" sz="2200" dirty="0">
                <a:latin typeface="Arial"/>
                <a:cs typeface="Arial"/>
                <a:sym typeface="Wingdings"/>
              </a:rPr>
              <a:t> + 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			H</a:t>
            </a:r>
            <a:r>
              <a:rPr lang="en-US" sz="2200" baseline="-25000" dirty="0" smtClean="0">
                <a:latin typeface="Arial"/>
                <a:cs typeface="Arial"/>
                <a:sym typeface="Wingdings"/>
              </a:rPr>
              <a:t>3</a:t>
            </a:r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PO</a:t>
            </a:r>
            <a:r>
              <a:rPr lang="en-US" sz="2200" baseline="-25000" dirty="0" smtClean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200" dirty="0">
                <a:latin typeface="Arial"/>
                <a:cs typeface="Arial"/>
                <a:sym typeface="Wingdings"/>
              </a:rPr>
              <a:t>+ 177.2H</a:t>
            </a:r>
            <a:r>
              <a:rPr lang="en-US" sz="2200" baseline="-25000" dirty="0">
                <a:latin typeface="Arial"/>
                <a:cs typeface="Arial"/>
                <a:sym typeface="Wingdings"/>
              </a:rPr>
              <a:t>2</a:t>
            </a:r>
            <a:r>
              <a:rPr lang="en-US" sz="2200" dirty="0">
                <a:latin typeface="Arial"/>
                <a:cs typeface="Arial"/>
                <a:sym typeface="Wingdings"/>
              </a:rPr>
              <a:t>O </a:t>
            </a:r>
          </a:p>
          <a:p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807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Output: </a:t>
            </a:r>
            <a:r>
              <a:rPr lang="en-US" sz="3200" b="1" dirty="0" err="1" smtClean="0">
                <a:solidFill>
                  <a:srgbClr val="0000FF"/>
                </a:solidFill>
                <a:latin typeface="Arial"/>
                <a:cs typeface="Arial"/>
              </a:rPr>
              <a:t>Denitrification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1066"/>
          <a:stretch/>
        </p:blipFill>
        <p:spPr>
          <a:xfrm>
            <a:off x="63500" y="1598082"/>
            <a:ext cx="9004300" cy="41677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52750" y="1460500"/>
            <a:ext cx="2487083" cy="243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3833" y="6032500"/>
            <a:ext cx="78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Major oxygen deficient zones (</a:t>
            </a:r>
            <a:r>
              <a:rPr lang="en-US" sz="2000" b="1" dirty="0" smtClean="0">
                <a:latin typeface="Arial"/>
                <a:cs typeface="Arial"/>
              </a:rPr>
              <a:t>ODZ</a:t>
            </a:r>
            <a:r>
              <a:rPr lang="en-US" sz="2000" dirty="0" smtClean="0">
                <a:latin typeface="Arial"/>
                <a:cs typeface="Arial"/>
              </a:rPr>
              <a:t>): ETNP, ETSP, Arabian Sea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84462" y="1162680"/>
            <a:ext cx="255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[O</a:t>
            </a:r>
            <a:r>
              <a:rPr lang="en-US" baseline="-25000" dirty="0" smtClean="0">
                <a:latin typeface="Arial"/>
                <a:cs typeface="Arial"/>
              </a:rPr>
              <a:t>2</a:t>
            </a:r>
            <a:r>
              <a:rPr lang="en-US" dirty="0" smtClean="0">
                <a:latin typeface="Arial"/>
                <a:cs typeface="Arial"/>
              </a:rPr>
              <a:t>] at 200 m (</a:t>
            </a:r>
            <a:r>
              <a:rPr lang="en-US" dirty="0" err="1" smtClean="0">
                <a:latin typeface="Arial"/>
                <a:cs typeface="Arial"/>
              </a:rPr>
              <a:t>μmol</a:t>
            </a:r>
            <a:r>
              <a:rPr lang="en-US" dirty="0" smtClean="0">
                <a:latin typeface="Arial"/>
                <a:cs typeface="Arial"/>
              </a:rPr>
              <a:t>/kg)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066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6834"/>
            <a:ext cx="9144000" cy="3682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Output: </a:t>
            </a:r>
            <a:r>
              <a:rPr lang="en-US" sz="3200" b="1" dirty="0" err="1" smtClean="0">
                <a:solidFill>
                  <a:srgbClr val="0000FF"/>
                </a:solidFill>
                <a:latin typeface="Arial"/>
                <a:cs typeface="Arial"/>
              </a:rPr>
              <a:t>Denitrification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251" y="1387502"/>
            <a:ext cx="4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Water column </a:t>
            </a:r>
            <a:r>
              <a:rPr lang="en-US" dirty="0" err="1" smtClean="0">
                <a:latin typeface="Arial"/>
                <a:cs typeface="Arial"/>
              </a:rPr>
              <a:t>denitrification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4985" y="1387502"/>
            <a:ext cx="43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Sedimentary </a:t>
            </a:r>
            <a:r>
              <a:rPr lang="en-US" dirty="0" err="1" smtClean="0">
                <a:latin typeface="Arial"/>
                <a:cs typeface="Arial"/>
              </a:rPr>
              <a:t>denitrification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DeVries</a:t>
            </a:r>
            <a:r>
              <a:rPr lang="en-US" sz="1400" dirty="0" smtClean="0">
                <a:latin typeface="Arial"/>
                <a:cs typeface="Arial"/>
              </a:rPr>
              <a:t> et al. 2013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8693" y="5439659"/>
            <a:ext cx="586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Rate of </a:t>
            </a:r>
            <a:r>
              <a:rPr lang="en-US" dirty="0" err="1" smtClean="0">
                <a:latin typeface="Arial"/>
                <a:cs typeface="Arial"/>
              </a:rPr>
              <a:t>denitrification</a:t>
            </a:r>
            <a:r>
              <a:rPr lang="en-US" dirty="0" smtClean="0">
                <a:latin typeface="Arial"/>
                <a:cs typeface="Arial"/>
              </a:rPr>
              <a:t> (N loss)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1058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Bianchi et al. 2012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5" name="Picture 4" descr="Screen Shot 2017-03-18 at 10.25.3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2"/>
          <a:stretch/>
        </p:blipFill>
        <p:spPr>
          <a:xfrm>
            <a:off x="9548" y="2055661"/>
            <a:ext cx="9043769" cy="30772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Is the marine N cycle in balance?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531" y="1640163"/>
            <a:ext cx="60306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Arial"/>
                <a:cs typeface="Arial"/>
              </a:rPr>
              <a:t>Annual N budget estimates (</a:t>
            </a:r>
            <a:r>
              <a:rPr lang="en-US" sz="2100" dirty="0" err="1" smtClean="0">
                <a:latin typeface="Arial"/>
                <a:cs typeface="Arial"/>
              </a:rPr>
              <a:t>Tg</a:t>
            </a:r>
            <a:r>
              <a:rPr lang="en-US" sz="2100" dirty="0" smtClean="0">
                <a:latin typeface="Arial"/>
                <a:cs typeface="Arial"/>
              </a:rPr>
              <a:t> N/year)</a:t>
            </a:r>
            <a:endParaRPr lang="en-US" sz="2100" dirty="0">
              <a:latin typeface="Arial"/>
              <a:cs typeface="Arial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053317" y="2137833"/>
            <a:ext cx="0" cy="2910417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6531" y="3196167"/>
            <a:ext cx="8966786" cy="275166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752" y="4502150"/>
            <a:ext cx="8966786" cy="275166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1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-1100"/>
          <a:stretch/>
        </p:blipFill>
        <p:spPr>
          <a:xfrm>
            <a:off x="0" y="1397001"/>
            <a:ext cx="9144000" cy="48641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0250" y="1093278"/>
            <a:ext cx="7641167" cy="3693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Internal cycle: N assimilation – NO</a:t>
            </a:r>
            <a:r>
              <a:rPr lang="en-US" sz="32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lang="en-US" sz="3200" b="1" baseline="30000" dirty="0" smtClean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endParaRPr lang="en-US" sz="3200" b="1" baseline="30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4216" y="1125027"/>
            <a:ext cx="408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/>
                <a:cs typeface="Arial"/>
              </a:rPr>
              <a:t>Northern</a:t>
            </a:r>
            <a:r>
              <a:rPr lang="en-US" dirty="0" smtClean="0">
                <a:latin typeface="Arial"/>
                <a:cs typeface="Arial"/>
              </a:rPr>
              <a:t> hemisphere summer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36015" y="1125027"/>
            <a:ext cx="408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/>
                <a:cs typeface="Arial"/>
              </a:rPr>
              <a:t>Southern</a:t>
            </a:r>
            <a:r>
              <a:rPr lang="en-US" dirty="0" smtClean="0">
                <a:latin typeface="Arial"/>
                <a:cs typeface="Arial"/>
              </a:rPr>
              <a:t> hemisphere summer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4216" y="3520623"/>
            <a:ext cx="3418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/>
                <a:cs typeface="Arial"/>
              </a:rPr>
              <a:t>Chlorophyll-a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 (mg/m</a:t>
            </a:r>
            <a:r>
              <a:rPr lang="en-US" sz="1200" baseline="30000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200" baseline="30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7097" y="5935789"/>
            <a:ext cx="2176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[NO</a:t>
            </a:r>
            <a:r>
              <a:rPr lang="en-US" sz="1200" baseline="-25000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200" baseline="30000" dirty="0" smtClean="0">
                <a:solidFill>
                  <a:schemeClr val="bg1"/>
                </a:solidFill>
                <a:latin typeface="Arial"/>
                <a:cs typeface="Arial"/>
              </a:rPr>
              <a:t>-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] (</a:t>
            </a:r>
            <a:r>
              <a:rPr lang="en-US" sz="1200" dirty="0" err="1" smtClean="0">
                <a:solidFill>
                  <a:schemeClr val="bg1"/>
                </a:solidFill>
                <a:latin typeface="Arial"/>
                <a:cs typeface="Arial"/>
              </a:rPr>
              <a:t>μM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200" baseline="30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94449" y="3520623"/>
            <a:ext cx="3418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/>
                <a:cs typeface="Arial"/>
              </a:rPr>
              <a:t>Chlorophyll-a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 (mg/m</a:t>
            </a:r>
            <a:r>
              <a:rPr lang="en-US" sz="1200" baseline="30000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200" baseline="30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97161" y="5935789"/>
            <a:ext cx="2176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[NO</a:t>
            </a:r>
            <a:r>
              <a:rPr lang="en-US" sz="1200" baseline="-25000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200" baseline="30000" dirty="0" smtClean="0">
                <a:solidFill>
                  <a:schemeClr val="bg1"/>
                </a:solidFill>
                <a:latin typeface="Arial"/>
                <a:cs typeface="Arial"/>
              </a:rPr>
              <a:t>-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] (</a:t>
            </a:r>
            <a:r>
              <a:rPr lang="en-US" sz="1200" dirty="0" err="1" smtClean="0">
                <a:solidFill>
                  <a:schemeClr val="bg1"/>
                </a:solidFill>
                <a:latin typeface="Arial"/>
                <a:cs typeface="Arial"/>
              </a:rPr>
              <a:t>μM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200" baseline="30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37833" y="6551387"/>
            <a:ext cx="7006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oceancolor.gsfc.nasa.gov</a:t>
            </a:r>
            <a:r>
              <a:rPr lang="en-US" sz="1400" dirty="0" smtClean="0">
                <a:latin typeface="Arial"/>
                <a:cs typeface="Arial"/>
              </a:rPr>
              <a:t>; </a:t>
            </a:r>
            <a:r>
              <a:rPr lang="en-US" sz="1400" dirty="0" err="1" smtClean="0">
                <a:latin typeface="Arial"/>
                <a:cs typeface="Arial"/>
              </a:rPr>
              <a:t>www.nodc.noaa.gov</a:t>
            </a:r>
            <a:r>
              <a:rPr lang="en-US" sz="1400" dirty="0" smtClean="0">
                <a:latin typeface="Arial"/>
                <a:cs typeface="Arial"/>
              </a:rPr>
              <a:t>; </a:t>
            </a:r>
            <a:r>
              <a:rPr lang="en-US" sz="1400" dirty="0" err="1" smtClean="0">
                <a:latin typeface="Arial"/>
                <a:cs typeface="Arial"/>
              </a:rPr>
              <a:t>Sigman</a:t>
            </a:r>
            <a:r>
              <a:rPr lang="en-US" sz="1400" dirty="0" smtClean="0">
                <a:latin typeface="Arial"/>
                <a:cs typeface="Arial"/>
              </a:rPr>
              <a:t> and </a:t>
            </a:r>
            <a:r>
              <a:rPr lang="en-US" sz="1400" dirty="0" err="1" smtClean="0">
                <a:latin typeface="Arial"/>
                <a:cs typeface="Arial"/>
              </a:rPr>
              <a:t>Hain</a:t>
            </a:r>
            <a:r>
              <a:rPr lang="en-US" sz="1400" dirty="0" smtClean="0">
                <a:latin typeface="Arial"/>
                <a:cs typeface="Arial"/>
              </a:rPr>
              <a:t>, 2012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504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04" y="1531834"/>
            <a:ext cx="4302355" cy="50496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409" y="5346091"/>
            <a:ext cx="1077433" cy="11369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306" y="1700100"/>
            <a:ext cx="3768938" cy="47705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6187" y="1111528"/>
            <a:ext cx="35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Arial"/>
                <a:cs typeface="Arial"/>
              </a:rPr>
              <a:t>Atlantic Southern Ocean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8303" y="1111528"/>
            <a:ext cx="40249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Arial"/>
                <a:cs typeface="Arial"/>
              </a:rPr>
              <a:t>Subtropical North Atlantic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33380" y="6103966"/>
            <a:ext cx="307275" cy="477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0106" y="1542255"/>
            <a:ext cx="307275" cy="32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Smart et al. 2015, Fawcett et al. 2015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2811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NO</a:t>
            </a:r>
            <a:r>
              <a:rPr lang="en-US" sz="32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lang="en-US" sz="3200" b="1" baseline="30000" dirty="0" smtClean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 is the dominant form of </a:t>
            </a:r>
            <a:r>
              <a:rPr lang="en-US" sz="3200" b="1" dirty="0" smtClean="0">
                <a:solidFill>
                  <a:srgbClr val="FF0000"/>
                </a:solidFill>
                <a:latin typeface="Arial"/>
                <a:cs typeface="Arial"/>
              </a:rPr>
              <a:t>bioavailable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 N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637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6" y="2267081"/>
            <a:ext cx="4888217" cy="34936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1427" y="265562"/>
            <a:ext cx="68213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NH</a:t>
            </a:r>
            <a:r>
              <a:rPr lang="en-US" sz="32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4</a:t>
            </a:r>
            <a:r>
              <a:rPr lang="en-US" sz="3200" b="1" baseline="30000" dirty="0" smtClean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: low concentration, high flux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24923" y="1707109"/>
            <a:ext cx="3141128" cy="4250267"/>
            <a:chOff x="6155271" y="1447800"/>
            <a:chExt cx="3141128" cy="425026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75253"/>
            <a:stretch/>
          </p:blipFill>
          <p:spPr>
            <a:xfrm>
              <a:off x="7033532" y="1447800"/>
              <a:ext cx="2262867" cy="42502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13175" r="89445"/>
            <a:stretch/>
          </p:blipFill>
          <p:spPr>
            <a:xfrm>
              <a:off x="6155271" y="2006599"/>
              <a:ext cx="965192" cy="36902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6203183" y="1562891"/>
            <a:ext cx="439597" cy="53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46187" y="1111528"/>
            <a:ext cx="35429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Arial"/>
                <a:cs typeface="Arial"/>
              </a:rPr>
              <a:t>Kerguelen Plateau</a:t>
            </a:r>
            <a:endParaRPr lang="en-US" sz="2200" dirty="0">
              <a:latin typeface="Arial"/>
              <a:cs typeface="Arial"/>
            </a:endParaRPr>
          </a:p>
          <a:p>
            <a:pPr algn="ctr"/>
            <a:r>
              <a:rPr lang="en-US" sz="2200" dirty="0" smtClean="0">
                <a:latin typeface="Arial"/>
                <a:cs typeface="Arial"/>
              </a:rPr>
              <a:t>Southern Ocean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68303" y="1111528"/>
            <a:ext cx="40249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Arial"/>
                <a:cs typeface="Arial"/>
              </a:rPr>
              <a:t>Subtropical North Atlantic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Fripiat</a:t>
            </a:r>
            <a:r>
              <a:rPr lang="en-US" sz="1400" dirty="0" smtClean="0">
                <a:latin typeface="Arial"/>
                <a:cs typeface="Arial"/>
              </a:rPr>
              <a:t> et al, 2015, Fawcett et al. 2014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21417" y="3556000"/>
            <a:ext cx="1238250" cy="11324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67353" y="3994149"/>
            <a:ext cx="721230" cy="11324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69999" y="3471334"/>
            <a:ext cx="174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[NH</a:t>
            </a:r>
            <a:r>
              <a:rPr lang="en-US" baseline="-25000" dirty="0" smtClean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lang="en-US" baseline="30000" dirty="0" smtClean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]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20066" y="2470151"/>
            <a:ext cx="174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[NO</a:t>
            </a:r>
            <a:r>
              <a:rPr lang="en-US" baseline="-25000" dirty="0" smtClean="0">
                <a:solidFill>
                  <a:srgbClr val="008000"/>
                </a:solidFill>
                <a:latin typeface="Arial"/>
                <a:cs typeface="Arial"/>
              </a:rPr>
              <a:t>3</a:t>
            </a:r>
            <a:r>
              <a:rPr lang="en-US" baseline="30000" dirty="0" smtClean="0">
                <a:solidFill>
                  <a:srgbClr val="008000"/>
                </a:solidFill>
                <a:latin typeface="Arial"/>
                <a:cs typeface="Arial"/>
              </a:rPr>
              <a:t>-</a:t>
            </a:r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]</a:t>
            </a:r>
            <a:endParaRPr lang="en-US" dirty="0">
              <a:solidFill>
                <a:srgbClr val="008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887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1427" y="265562"/>
            <a:ext cx="68213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NH</a:t>
            </a:r>
            <a:r>
              <a:rPr lang="en-US" sz="32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4</a:t>
            </a:r>
            <a:r>
              <a:rPr lang="en-US" sz="3200" b="1" baseline="30000" dirty="0" smtClean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: low concentration, high flux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1427" y="1202267"/>
            <a:ext cx="79462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 i="0" dirty="0" smtClean="0">
                <a:latin typeface="Arial"/>
                <a:cs typeface="Arial"/>
              </a:rPr>
              <a:t>Sources of NH</a:t>
            </a:r>
            <a:r>
              <a:rPr lang="en-US" sz="2000" b="1" i="0" baseline="-25000" dirty="0" smtClean="0">
                <a:latin typeface="Arial"/>
                <a:cs typeface="Arial"/>
              </a:rPr>
              <a:t>4</a:t>
            </a:r>
            <a:r>
              <a:rPr lang="en-US" sz="2000" b="1" i="0" baseline="30000" dirty="0" smtClean="0">
                <a:latin typeface="Arial"/>
                <a:cs typeface="Arial"/>
              </a:rPr>
              <a:t>+</a:t>
            </a:r>
            <a:r>
              <a:rPr lang="en-US" sz="2000" b="1" i="0" dirty="0" smtClean="0">
                <a:latin typeface="Arial"/>
                <a:cs typeface="Arial"/>
              </a:rPr>
              <a:t> to phytoplankton</a:t>
            </a:r>
            <a:endParaRPr lang="en-US" sz="2000" b="1" i="0" baseline="30000" dirty="0" smtClean="0">
              <a:latin typeface="Arial"/>
              <a:cs typeface="Arial"/>
            </a:endParaRPr>
          </a:p>
          <a:p>
            <a:pPr eaLnBrk="1" hangingPunct="1"/>
            <a:endParaRPr lang="en-US" sz="2000" i="0" dirty="0" smtClean="0">
              <a:latin typeface="Arial"/>
              <a:cs typeface="Arial"/>
            </a:endParaRPr>
          </a:p>
          <a:p>
            <a:pPr eaLnBrk="1" hangingPunct="1">
              <a:buFontTx/>
              <a:buAutoNum type="arabicPeriod"/>
            </a:pPr>
            <a:r>
              <a:rPr lang="en-US" sz="2000" i="0" dirty="0">
                <a:latin typeface="Arial"/>
                <a:cs typeface="Arial"/>
              </a:rPr>
              <a:t> particulate and dissolved organic N breakdown (ammonification</a:t>
            </a:r>
            <a:r>
              <a:rPr lang="en-US" sz="2000" i="0" dirty="0" smtClean="0">
                <a:latin typeface="Arial"/>
                <a:cs typeface="Arial"/>
              </a:rPr>
              <a:t>) </a:t>
            </a:r>
          </a:p>
          <a:p>
            <a:pPr eaLnBrk="1" hangingPunct="1">
              <a:buFontTx/>
              <a:buAutoNum type="arabicPeriod"/>
            </a:pPr>
            <a:endParaRPr lang="en-US" sz="2000" i="0" dirty="0">
              <a:latin typeface="Arial"/>
              <a:cs typeface="Arial"/>
            </a:endParaRPr>
          </a:p>
          <a:p>
            <a:pPr eaLnBrk="1" hangingPunct="1">
              <a:buFontTx/>
              <a:buAutoNum type="arabicPeriod"/>
            </a:pPr>
            <a:r>
              <a:rPr lang="en-US" sz="2000" i="0" dirty="0" smtClean="0">
                <a:latin typeface="Arial"/>
                <a:cs typeface="Arial"/>
              </a:rPr>
              <a:t> grazing (zooplankton)</a:t>
            </a:r>
          </a:p>
          <a:p>
            <a:pPr eaLnBrk="1" hangingPunct="1"/>
            <a:endParaRPr lang="en-US" sz="2000" i="0" dirty="0" smtClean="0">
              <a:latin typeface="Arial"/>
              <a:cs typeface="Arial"/>
            </a:endParaRPr>
          </a:p>
          <a:p>
            <a:pPr eaLnBrk="1" hangingPunct="1">
              <a:buFontTx/>
              <a:buAutoNum type="arabicPeriod"/>
            </a:pPr>
            <a:r>
              <a:rPr lang="en-US" sz="2000" i="0" dirty="0">
                <a:latin typeface="Arial"/>
                <a:cs typeface="Arial"/>
              </a:rPr>
              <a:t> excretion (zooplankton</a:t>
            </a:r>
            <a:r>
              <a:rPr lang="en-US" sz="2000" i="0" dirty="0" smtClean="0">
                <a:latin typeface="Arial"/>
                <a:cs typeface="Arial"/>
              </a:rPr>
              <a:t>)</a:t>
            </a:r>
          </a:p>
          <a:p>
            <a:pPr eaLnBrk="1" hangingPunct="1"/>
            <a:endParaRPr lang="en-US" sz="2000" i="0" dirty="0">
              <a:latin typeface="Arial"/>
              <a:cs typeface="Arial"/>
            </a:endParaRPr>
          </a:p>
          <a:p>
            <a:pPr eaLnBrk="1" hangingPunct="1">
              <a:buFontTx/>
              <a:buAutoNum type="arabicPeriod"/>
            </a:pPr>
            <a:r>
              <a:rPr lang="en-US" sz="2000" i="0" dirty="0" smtClean="0">
                <a:latin typeface="Arial"/>
                <a:cs typeface="Arial"/>
              </a:rPr>
              <a:t> sloppy </a:t>
            </a:r>
            <a:r>
              <a:rPr lang="en-US" sz="2000" i="0" dirty="0">
                <a:latin typeface="Arial"/>
                <a:cs typeface="Arial"/>
              </a:rPr>
              <a:t>feeding (zooplankton</a:t>
            </a:r>
            <a:r>
              <a:rPr lang="en-US" sz="2000" i="0" dirty="0" smtClean="0">
                <a:latin typeface="Arial"/>
                <a:cs typeface="Arial"/>
              </a:rPr>
              <a:t>)</a:t>
            </a:r>
          </a:p>
          <a:p>
            <a:pPr eaLnBrk="1" hangingPunct="1"/>
            <a:endParaRPr lang="en-US" sz="2000" i="0" dirty="0">
              <a:latin typeface="Arial"/>
              <a:cs typeface="Arial"/>
            </a:endParaRPr>
          </a:p>
          <a:p>
            <a:pPr eaLnBrk="1" hangingPunct="1">
              <a:buFontTx/>
              <a:buAutoNum type="arabicPeriod"/>
            </a:pPr>
            <a:r>
              <a:rPr lang="en-US" sz="2000" i="0" dirty="0" smtClean="0">
                <a:latin typeface="Arial"/>
                <a:cs typeface="Arial"/>
              </a:rPr>
              <a:t> leaking cells</a:t>
            </a:r>
          </a:p>
          <a:p>
            <a:pPr eaLnBrk="1" hangingPunct="1"/>
            <a:endParaRPr lang="en-US" sz="2000" i="0" dirty="0">
              <a:latin typeface="Arial"/>
              <a:cs typeface="Arial"/>
            </a:endParaRPr>
          </a:p>
          <a:p>
            <a:pPr eaLnBrk="1" hangingPunct="1">
              <a:buFontTx/>
              <a:buAutoNum type="arabicPeriod"/>
            </a:pPr>
            <a:r>
              <a:rPr lang="en-US" sz="2000" i="0" dirty="0" smtClean="0">
                <a:latin typeface="Arial"/>
                <a:cs typeface="Arial"/>
              </a:rPr>
              <a:t> viral </a:t>
            </a:r>
            <a:r>
              <a:rPr lang="en-US" sz="2000" i="0" dirty="0" err="1" smtClean="0">
                <a:latin typeface="Arial"/>
                <a:cs typeface="Arial"/>
              </a:rPr>
              <a:t>lysis</a:t>
            </a:r>
            <a:endParaRPr lang="en-US" sz="2000" i="0" dirty="0" smtClean="0">
              <a:latin typeface="Arial"/>
              <a:cs typeface="Arial"/>
            </a:endParaRPr>
          </a:p>
          <a:p>
            <a:pPr eaLnBrk="1" hangingPunct="1"/>
            <a:endParaRPr lang="en-US" sz="2000" i="0" dirty="0">
              <a:latin typeface="Arial"/>
              <a:cs typeface="Arial"/>
            </a:endParaRPr>
          </a:p>
          <a:p>
            <a:pPr eaLnBrk="1" hangingPunct="1">
              <a:buFontTx/>
              <a:buAutoNum type="arabicPeriod"/>
            </a:pPr>
            <a:r>
              <a:rPr lang="en-US" sz="2000" i="0" dirty="0" smtClean="0">
                <a:latin typeface="Arial"/>
                <a:cs typeface="Arial"/>
              </a:rPr>
              <a:t> spontaneous cell </a:t>
            </a:r>
            <a:r>
              <a:rPr lang="en-US" sz="2000" i="0" dirty="0">
                <a:latin typeface="Arial"/>
                <a:cs typeface="Arial"/>
              </a:rPr>
              <a:t>death</a:t>
            </a:r>
          </a:p>
          <a:p>
            <a:pPr eaLnBrk="1" hangingPunct="1">
              <a:buFontTx/>
              <a:buAutoNum type="arabicPeriod"/>
            </a:pPr>
            <a:endParaRPr lang="en-US" sz="2000" i="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461" y="2218265"/>
            <a:ext cx="1797756" cy="1348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469" y="2529417"/>
            <a:ext cx="2518948" cy="1519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688" y="4169833"/>
            <a:ext cx="3956062" cy="25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10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Internal cycle: N assimilation</a:t>
            </a:r>
            <a:endParaRPr lang="en-US" sz="3200" b="1" baseline="30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2660" y="1253186"/>
            <a:ext cx="84113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NH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200" baseline="30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+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, NO</a:t>
            </a:r>
            <a:r>
              <a:rPr lang="en-US" sz="2200" baseline="-25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200" baseline="30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, NO</a:t>
            </a:r>
            <a:r>
              <a:rPr lang="en-US" sz="2200" baseline="-25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, 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dissolved organic N (DON) 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 </a:t>
            </a:r>
            <a:r>
              <a:rPr lang="en-US" sz="2200" dirty="0" err="1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</a:t>
            </a:r>
            <a:r>
              <a:rPr lang="en-US" sz="2200" baseline="-25000" dirty="0" err="1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org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/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PON</a:t>
            </a:r>
          </a:p>
          <a:p>
            <a:endParaRPr lang="en-US" sz="2200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r>
              <a:rPr lang="en-US" sz="2200" dirty="0" smtClean="0">
                <a:latin typeface="Arial"/>
                <a:cs typeface="Arial"/>
                <a:sym typeface="Wingdings"/>
              </a:rPr>
              <a:t>Phytoplankton require N (usually inorganic) for photosynthesis</a:t>
            </a:r>
            <a:endParaRPr lang="en-US" sz="2200" dirty="0">
              <a:latin typeface="Arial"/>
              <a:cs typeface="Arial"/>
              <a:sym typeface="Wingdings"/>
            </a:endParaRPr>
          </a:p>
          <a:p>
            <a:endParaRPr lang="en-US" sz="2200" dirty="0">
              <a:latin typeface="Arial"/>
              <a:cs typeface="Arial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2857499"/>
            <a:ext cx="4815177" cy="2741083"/>
            <a:chOff x="243409" y="2857499"/>
            <a:chExt cx="4815177" cy="27410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914" t="5734" b="51389"/>
            <a:stretch/>
          </p:blipFill>
          <p:spPr>
            <a:xfrm>
              <a:off x="243409" y="2857499"/>
              <a:ext cx="4815177" cy="274108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910167" y="3196167"/>
              <a:ext cx="2074333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2567" y="4449236"/>
              <a:ext cx="2429933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63134" y="4284134"/>
              <a:ext cx="2429933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990167" y="4665134"/>
            <a:ext cx="2772833" cy="31961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Fawcett and Ward 2011; Moreno-</a:t>
            </a:r>
            <a:r>
              <a:rPr lang="en-US" sz="1400" dirty="0" err="1" smtClean="0">
                <a:latin typeface="Arial"/>
                <a:cs typeface="Arial"/>
              </a:rPr>
              <a:t>Vivián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smtClean="0">
                <a:latin typeface="Arial"/>
                <a:cs typeface="Arial"/>
              </a:rPr>
              <a:t>et al. 1999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289" y="2448985"/>
            <a:ext cx="4005213" cy="40005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75627" y="2392945"/>
            <a:ext cx="539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NH</a:t>
            </a:r>
            <a:r>
              <a:rPr lang="en-US" sz="1200" baseline="-25000" dirty="0" smtClean="0"/>
              <a:t>4</a:t>
            </a:r>
            <a:r>
              <a:rPr lang="en-US" sz="1200" baseline="30000" dirty="0" smtClean="0"/>
              <a:t>+</a:t>
            </a:r>
            <a:endParaRPr lang="en-US" sz="1200" baseline="300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445502" y="2669944"/>
            <a:ext cx="0" cy="1425806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268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3404" y="1262751"/>
            <a:ext cx="69846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Essential nutrient: DNA, RNA, and energy transfer (adenosine triphosphate, ATP), membranes, bone</a:t>
            </a:r>
          </a:p>
          <a:p>
            <a:endParaRPr lang="en-US" sz="2200" dirty="0" smtClean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Ocean’s P budget largely controlled by geological and geochemical processes</a:t>
            </a:r>
          </a:p>
          <a:p>
            <a:endParaRPr lang="en-US" sz="22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Oceanic concentrations: </a:t>
            </a:r>
            <a:r>
              <a:rPr lang="en-US" sz="2200" b="1" dirty="0">
                <a:latin typeface="Arial"/>
                <a:cs typeface="Arial"/>
              </a:rPr>
              <a:t>0-3 </a:t>
            </a:r>
            <a:r>
              <a:rPr lang="en-US" sz="2200" b="1" dirty="0" err="1">
                <a:latin typeface="Arial"/>
                <a:cs typeface="Arial"/>
              </a:rPr>
              <a:t>μmol</a:t>
            </a:r>
            <a:r>
              <a:rPr lang="en-US" sz="2200" b="1" dirty="0">
                <a:latin typeface="Arial"/>
                <a:cs typeface="Arial"/>
              </a:rPr>
              <a:t>/L</a:t>
            </a:r>
          </a:p>
          <a:p>
            <a:endParaRPr lang="en-US" sz="2200" dirty="0" smtClean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Residence time in the ocean of </a:t>
            </a:r>
            <a:r>
              <a:rPr lang="en-US" sz="2200" b="1" dirty="0" smtClean="0">
                <a:latin typeface="Arial"/>
                <a:cs typeface="Arial"/>
              </a:rPr>
              <a:t>20-40 </a:t>
            </a:r>
            <a:r>
              <a:rPr lang="en-US" sz="2200" b="1" dirty="0" err="1" smtClean="0">
                <a:latin typeface="Arial"/>
                <a:cs typeface="Arial"/>
              </a:rPr>
              <a:t>kyrs</a:t>
            </a:r>
            <a:endParaRPr lang="en-US" sz="2200" b="1" dirty="0" smtClean="0">
              <a:latin typeface="Arial"/>
              <a:cs typeface="Arial"/>
            </a:endParaRPr>
          </a:p>
          <a:p>
            <a:endParaRPr lang="en-US" sz="22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Mainly dissolved orthophosphate (phosphate): </a:t>
            </a:r>
            <a:r>
              <a:rPr lang="en-US" sz="2200" b="1" dirty="0" smtClean="0">
                <a:solidFill>
                  <a:srgbClr val="0000FF"/>
                </a:solidFill>
                <a:latin typeface="Arial"/>
                <a:cs typeface="Arial"/>
              </a:rPr>
              <a:t>PO</a:t>
            </a:r>
            <a:r>
              <a:rPr lang="en-US" sz="22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4</a:t>
            </a:r>
            <a:r>
              <a:rPr lang="en-US" sz="2200" b="1" baseline="30000" dirty="0" smtClean="0">
                <a:solidFill>
                  <a:srgbClr val="0000FF"/>
                </a:solidFill>
                <a:latin typeface="Arial"/>
                <a:cs typeface="Arial"/>
              </a:rPr>
              <a:t>3-</a:t>
            </a:r>
          </a:p>
          <a:p>
            <a:endParaRPr lang="en-US" sz="2200" dirty="0">
              <a:latin typeface="Arial"/>
              <a:cs typeface="Arial"/>
            </a:endParaRPr>
          </a:p>
          <a:p>
            <a:endParaRPr lang="en-US" sz="2200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84493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The phosphorus (P) cycle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9345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Internal cycle: N assimilation</a:t>
            </a:r>
            <a:endParaRPr lang="en-US" sz="3200" b="1" baseline="30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99000" y="1947336"/>
            <a:ext cx="285750" cy="32808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0764520"/>
              </p:ext>
            </p:extLst>
          </p:nvPr>
        </p:nvGraphicFramePr>
        <p:xfrm>
          <a:off x="391583" y="1195917"/>
          <a:ext cx="4191000" cy="5429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39751" y="1290081"/>
            <a:ext cx="404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55°S </a:t>
            </a:r>
            <a:r>
              <a:rPr lang="en-US" b="1" dirty="0" smtClean="0">
                <a:latin typeface="Arial"/>
                <a:cs typeface="Arial"/>
              </a:rPr>
              <a:t>summer</a:t>
            </a:r>
            <a:r>
              <a:rPr lang="en-US" dirty="0" smtClean="0">
                <a:latin typeface="Arial"/>
                <a:cs typeface="Arial"/>
              </a:rPr>
              <a:t> N uptake (</a:t>
            </a:r>
            <a:r>
              <a:rPr lang="en-US" dirty="0" err="1" smtClean="0">
                <a:latin typeface="Arial"/>
                <a:cs typeface="Arial"/>
              </a:rPr>
              <a:t>nmol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L</a:t>
            </a:r>
            <a:r>
              <a:rPr lang="en-US" baseline="30000" dirty="0" smtClean="0">
                <a:latin typeface="Arial"/>
                <a:cs typeface="Arial"/>
              </a:rPr>
              <a:t>-1</a:t>
            </a:r>
            <a:r>
              <a:rPr lang="en-US" dirty="0" smtClean="0">
                <a:latin typeface="Arial"/>
                <a:cs typeface="Arial"/>
              </a:rPr>
              <a:t> d</a:t>
            </a:r>
            <a:r>
              <a:rPr lang="en-US" baseline="30000" dirty="0" smtClean="0">
                <a:latin typeface="Arial"/>
                <a:cs typeface="Arial"/>
              </a:rPr>
              <a:t>-1</a:t>
            </a:r>
            <a:r>
              <a:rPr lang="en-US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8032874"/>
              </p:ext>
            </p:extLst>
          </p:nvPr>
        </p:nvGraphicFramePr>
        <p:xfrm>
          <a:off x="4699000" y="1355482"/>
          <a:ext cx="4275667" cy="5325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984750" y="1292144"/>
            <a:ext cx="404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55°S </a:t>
            </a:r>
            <a:r>
              <a:rPr lang="en-US" b="1" dirty="0" smtClean="0">
                <a:latin typeface="Arial"/>
                <a:cs typeface="Arial"/>
              </a:rPr>
              <a:t>winter</a:t>
            </a:r>
            <a:r>
              <a:rPr lang="en-US" dirty="0" smtClean="0">
                <a:latin typeface="Arial"/>
                <a:cs typeface="Arial"/>
              </a:rPr>
              <a:t> N uptake (</a:t>
            </a:r>
            <a:r>
              <a:rPr lang="en-US" dirty="0" err="1" smtClean="0">
                <a:latin typeface="Arial"/>
                <a:cs typeface="Arial"/>
              </a:rPr>
              <a:t>nmol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L</a:t>
            </a:r>
            <a:r>
              <a:rPr lang="en-US" baseline="30000" dirty="0" smtClean="0">
                <a:latin typeface="Arial"/>
                <a:cs typeface="Arial"/>
              </a:rPr>
              <a:t>-1</a:t>
            </a:r>
            <a:r>
              <a:rPr lang="en-US" dirty="0" smtClean="0">
                <a:latin typeface="Arial"/>
                <a:cs typeface="Arial"/>
              </a:rPr>
              <a:t> d</a:t>
            </a:r>
            <a:r>
              <a:rPr lang="en-US" baseline="30000" dirty="0" smtClean="0">
                <a:latin typeface="Arial"/>
                <a:cs typeface="Arial"/>
              </a:rPr>
              <a:t>-1</a:t>
            </a:r>
            <a:r>
              <a:rPr lang="en-US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0166" y="3949584"/>
            <a:ext cx="17462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</a:rPr>
              <a:t>NH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endParaRPr lang="en-US" sz="2200" baseline="30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52750" y="2379475"/>
            <a:ext cx="17462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8000"/>
                </a:solidFill>
                <a:latin typeface="Arial"/>
                <a:cs typeface="Arial"/>
              </a:rPr>
              <a:t>NO</a:t>
            </a:r>
            <a:r>
              <a:rPr lang="en-US" sz="2200" baseline="-25000" dirty="0" smtClean="0">
                <a:solidFill>
                  <a:srgbClr val="008000"/>
                </a:solidFill>
                <a:latin typeface="Arial"/>
                <a:cs typeface="Arial"/>
              </a:rPr>
              <a:t>3</a:t>
            </a:r>
            <a:r>
              <a:rPr lang="en-US" sz="2200" baseline="30000" dirty="0" smtClean="0">
                <a:solidFill>
                  <a:srgbClr val="008000"/>
                </a:solidFill>
                <a:latin typeface="Arial"/>
                <a:cs typeface="Arial"/>
              </a:rPr>
              <a:t>-</a:t>
            </a:r>
            <a:endParaRPr lang="en-US" sz="2200" baseline="30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8566" y="2962762"/>
            <a:ext cx="17462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</a:rPr>
              <a:t>NH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endParaRPr lang="en-US" sz="2200" baseline="30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74735" y="2286000"/>
            <a:ext cx="17462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8000"/>
                </a:solidFill>
                <a:latin typeface="Arial"/>
                <a:cs typeface="Arial"/>
              </a:rPr>
              <a:t>NO</a:t>
            </a:r>
            <a:r>
              <a:rPr lang="en-US" sz="2200" baseline="-25000" dirty="0" smtClean="0">
                <a:solidFill>
                  <a:srgbClr val="008000"/>
                </a:solidFill>
                <a:latin typeface="Arial"/>
                <a:cs typeface="Arial"/>
              </a:rPr>
              <a:t>3</a:t>
            </a:r>
            <a:r>
              <a:rPr lang="en-US" sz="2200" baseline="30000" dirty="0" smtClean="0">
                <a:solidFill>
                  <a:srgbClr val="008000"/>
                </a:solidFill>
                <a:latin typeface="Arial"/>
                <a:cs typeface="Arial"/>
              </a:rPr>
              <a:t>-</a:t>
            </a:r>
            <a:endParaRPr lang="en-US" sz="2200" baseline="30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86499" y="4953056"/>
            <a:ext cx="251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Arial"/>
                <a:cs typeface="Arial"/>
              </a:rPr>
              <a:t>mixed layer depth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86499" y="4295807"/>
            <a:ext cx="251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Arial"/>
                <a:cs typeface="Arial"/>
              </a:rPr>
              <a:t>euphotic zone depth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Mdutyana</a:t>
            </a:r>
            <a:r>
              <a:rPr lang="en-US" sz="1400" dirty="0" smtClean="0">
                <a:latin typeface="Arial"/>
                <a:cs typeface="Arial"/>
              </a:rPr>
              <a:t> et al. in prep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5991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02" y="911686"/>
            <a:ext cx="7977537" cy="58876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003" y="231116"/>
            <a:ext cx="835775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NH</a:t>
            </a:r>
            <a:r>
              <a:rPr lang="en-US" sz="32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4</a:t>
            </a:r>
            <a:r>
              <a:rPr lang="en-US" sz="3200" b="1" baseline="30000" dirty="0" smtClean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/>
                <a:cs typeface="Arial"/>
              </a:rPr>
              <a:t>vs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 NO</a:t>
            </a:r>
            <a:r>
              <a:rPr lang="en-US" sz="32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lang="en-US" sz="3200" b="1" baseline="30000" dirty="0" smtClean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 assimilation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Karl and Michaels 2001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12000" y="4021667"/>
            <a:ext cx="508000" cy="455083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64733" y="4015317"/>
            <a:ext cx="508000" cy="4550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89049" y="5511801"/>
            <a:ext cx="954617" cy="455083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77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48266" y="5"/>
            <a:ext cx="5194150" cy="6857309"/>
            <a:chOff x="2197100" y="5"/>
            <a:chExt cx="5194150" cy="685730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2258" b="52578"/>
            <a:stretch/>
          </p:blipFill>
          <p:spPr>
            <a:xfrm>
              <a:off x="2197100" y="5"/>
              <a:ext cx="5194150" cy="339673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t="54533"/>
            <a:stretch/>
          </p:blipFill>
          <p:spPr>
            <a:xfrm>
              <a:off x="2197100" y="3438043"/>
              <a:ext cx="5193792" cy="3419271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6020553" y="647280"/>
            <a:ext cx="2689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Annual average </a:t>
            </a:r>
            <a:r>
              <a:rPr lang="en-US" b="1" dirty="0" smtClean="0">
                <a:latin typeface="Arial"/>
                <a:cs typeface="Arial"/>
              </a:rPr>
              <a:t>surface</a:t>
            </a:r>
            <a:r>
              <a:rPr lang="en-US" dirty="0" smtClean="0">
                <a:latin typeface="Arial"/>
                <a:cs typeface="Arial"/>
              </a:rPr>
              <a:t> [NO</a:t>
            </a:r>
            <a:r>
              <a:rPr lang="en-US" baseline="-25000" dirty="0" smtClean="0">
                <a:latin typeface="Arial"/>
                <a:cs typeface="Arial"/>
              </a:rPr>
              <a:t>3</a:t>
            </a:r>
            <a:r>
              <a:rPr lang="en-US" baseline="30000" dirty="0" smtClean="0">
                <a:latin typeface="Arial"/>
                <a:cs typeface="Arial"/>
              </a:rPr>
              <a:t>-</a:t>
            </a:r>
            <a:r>
              <a:rPr lang="en-US" dirty="0" smtClean="0">
                <a:latin typeface="Arial"/>
                <a:cs typeface="Arial"/>
              </a:rPr>
              <a:t>] (</a:t>
            </a:r>
            <a:r>
              <a:rPr lang="en-US" dirty="0" err="1" smtClean="0">
                <a:latin typeface="Arial"/>
                <a:cs typeface="Arial"/>
              </a:rPr>
              <a:t>μM</a:t>
            </a:r>
            <a:r>
              <a:rPr lang="en-US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20553" y="3911180"/>
            <a:ext cx="2689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Annual average </a:t>
            </a:r>
            <a:r>
              <a:rPr lang="en-US" b="1" dirty="0" smtClean="0">
                <a:latin typeface="Arial"/>
                <a:cs typeface="Arial"/>
              </a:rPr>
              <a:t>1000 m </a:t>
            </a:r>
            <a:r>
              <a:rPr lang="en-US" dirty="0" smtClean="0">
                <a:latin typeface="Arial"/>
                <a:cs typeface="Arial"/>
              </a:rPr>
              <a:t>[NO</a:t>
            </a:r>
            <a:r>
              <a:rPr lang="en-US" baseline="-25000" dirty="0" smtClean="0">
                <a:latin typeface="Arial"/>
                <a:cs typeface="Arial"/>
              </a:rPr>
              <a:t>3</a:t>
            </a:r>
            <a:r>
              <a:rPr lang="en-US" baseline="30000" dirty="0" smtClean="0">
                <a:latin typeface="Arial"/>
                <a:cs typeface="Arial"/>
              </a:rPr>
              <a:t>-</a:t>
            </a:r>
            <a:r>
              <a:rPr lang="en-US" dirty="0" smtClean="0">
                <a:latin typeface="Arial"/>
                <a:cs typeface="Arial"/>
              </a:rPr>
              <a:t>] (</a:t>
            </a:r>
            <a:r>
              <a:rPr lang="en-US" dirty="0" err="1" smtClean="0">
                <a:latin typeface="Arial"/>
                <a:cs typeface="Arial"/>
              </a:rPr>
              <a:t>μM</a:t>
            </a:r>
            <a:r>
              <a:rPr lang="en-US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Boyer et al. 2006 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3850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Internal cycle – </a:t>
            </a:r>
            <a:r>
              <a:rPr lang="en-US" sz="3200" b="1" dirty="0" err="1" smtClean="0">
                <a:solidFill>
                  <a:srgbClr val="0000FF"/>
                </a:solidFill>
                <a:latin typeface="Arial"/>
                <a:cs typeface="Arial"/>
              </a:rPr>
              <a:t>remineralization</a:t>
            </a:r>
            <a:endParaRPr lang="en-US" sz="3200" b="1" baseline="30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3332" y="1253186"/>
            <a:ext cx="8580668" cy="5816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Ammonification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:</a:t>
            </a:r>
            <a:r>
              <a:rPr 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</a:t>
            </a:r>
            <a:r>
              <a:rPr lang="en-US" sz="2200" baseline="-250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org</a:t>
            </a:r>
            <a:r>
              <a:rPr lang="en-US" sz="2200" dirty="0">
                <a:latin typeface="Arial"/>
                <a:cs typeface="Arial"/>
                <a:sym typeface="Wingdings"/>
              </a:rPr>
              <a:t>  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NH</a:t>
            </a:r>
            <a:r>
              <a:rPr lang="en-US" sz="2200" baseline="-25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200" baseline="30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+</a:t>
            </a:r>
            <a:r>
              <a:rPr lang="en-US" sz="2200" dirty="0">
                <a:latin typeface="Arial"/>
                <a:cs typeface="Arial"/>
                <a:sym typeface="Wingdings"/>
              </a:rPr>
              <a:t> (heterotrophic bacteria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)</a:t>
            </a:r>
          </a:p>
          <a:p>
            <a:endParaRPr lang="en-US" sz="2200" dirty="0">
              <a:latin typeface="Arial"/>
              <a:cs typeface="Arial"/>
              <a:sym typeface="Wingdings"/>
            </a:endParaRPr>
          </a:p>
          <a:p>
            <a:pPr marL="457200" indent="-457200">
              <a:buAutoNum type="arabicParenBoth"/>
            </a:pPr>
            <a:endParaRPr lang="en-US" sz="2200" dirty="0" smtClean="0">
              <a:latin typeface="Arial"/>
              <a:cs typeface="Arial"/>
              <a:sym typeface="Wingdings"/>
            </a:endParaRPr>
          </a:p>
          <a:p>
            <a:pPr marL="457200" indent="-457200">
              <a:buAutoNum type="arabicParenBoth"/>
            </a:pPr>
            <a:endParaRPr lang="en-US" sz="2200" dirty="0">
              <a:latin typeface="Arial"/>
              <a:cs typeface="Arial"/>
              <a:sym typeface="Wingdings"/>
            </a:endParaRPr>
          </a:p>
          <a:p>
            <a:endParaRPr lang="en-US" sz="2200" dirty="0">
              <a:latin typeface="Arial"/>
              <a:cs typeface="Arial"/>
              <a:sym typeface="Wingdings"/>
            </a:endParaRPr>
          </a:p>
          <a:p>
            <a:endParaRPr lang="en-US" sz="2200" dirty="0" smtClean="0">
              <a:solidFill>
                <a:srgbClr val="0000FF"/>
              </a:solidFill>
              <a:latin typeface="Arial"/>
              <a:cs typeface="Arial"/>
              <a:sym typeface="Wingdings"/>
            </a:endParaRPr>
          </a:p>
          <a:p>
            <a:endParaRPr lang="en-US" sz="2200" dirty="0">
              <a:solidFill>
                <a:srgbClr val="0000FF"/>
              </a:solidFill>
              <a:latin typeface="Arial"/>
              <a:cs typeface="Arial"/>
              <a:sym typeface="Wingdings"/>
            </a:endParaRPr>
          </a:p>
          <a:p>
            <a:endParaRPr lang="en-US" sz="2200" dirty="0" smtClean="0">
              <a:solidFill>
                <a:srgbClr val="0000FF"/>
              </a:solidFill>
              <a:latin typeface="Arial"/>
              <a:cs typeface="Arial"/>
              <a:sym typeface="Wingdings"/>
            </a:endParaRPr>
          </a:p>
          <a:p>
            <a:endParaRPr lang="en-US" sz="2200" dirty="0">
              <a:solidFill>
                <a:srgbClr val="0000FF"/>
              </a:solidFill>
              <a:latin typeface="Arial"/>
              <a:cs typeface="Arial"/>
              <a:sym typeface="Wingdings"/>
            </a:endParaRPr>
          </a:p>
          <a:p>
            <a:endParaRPr lang="en-US" sz="2200" dirty="0" smtClean="0">
              <a:solidFill>
                <a:srgbClr val="0000FF"/>
              </a:solidFill>
              <a:latin typeface="Arial"/>
              <a:cs typeface="Arial"/>
              <a:sym typeface="Wingdings"/>
            </a:endParaRPr>
          </a:p>
          <a:p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(2) Nitrification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:</a:t>
            </a:r>
            <a:r>
              <a:rPr 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NH</a:t>
            </a:r>
            <a:r>
              <a:rPr lang="en-US" sz="2200" baseline="-25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200" baseline="30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+</a:t>
            </a:r>
            <a:r>
              <a:rPr lang="en-US" sz="2200" dirty="0">
                <a:latin typeface="Arial"/>
                <a:cs typeface="Arial"/>
                <a:sym typeface="Wingdings"/>
              </a:rPr>
              <a:t>  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NO</a:t>
            </a:r>
            <a:r>
              <a:rPr lang="en-US" sz="2200" baseline="-25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en-US" sz="2200" dirty="0">
                <a:latin typeface="Arial"/>
                <a:cs typeface="Arial"/>
                <a:sym typeface="Wingdings"/>
              </a:rPr>
              <a:t>  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NO</a:t>
            </a:r>
            <a:r>
              <a:rPr lang="en-US" sz="2200" baseline="-25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200" baseline="30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- 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(chemoautotrophic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)</a:t>
            </a:r>
          </a:p>
          <a:p>
            <a:endParaRPr lang="en-US" sz="2200" dirty="0">
              <a:solidFill>
                <a:srgbClr val="000000"/>
              </a:solidFill>
              <a:latin typeface="Arial"/>
              <a:cs typeface="Arial"/>
              <a:sym typeface="Wingdings"/>
            </a:endParaRPr>
          </a:p>
          <a:p>
            <a:pPr marL="457200" indent="-457200">
              <a:buAutoNum type="arabicParenBoth"/>
            </a:pP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+ (2) = </a:t>
            </a:r>
            <a:r>
              <a:rPr lang="en-US" sz="2200" dirty="0" err="1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remineralization</a:t>
            </a:r>
            <a:endParaRPr lang="en-US" sz="2200" dirty="0" smtClean="0">
              <a:solidFill>
                <a:srgbClr val="000000"/>
              </a:solidFill>
              <a:latin typeface="Arial"/>
              <a:cs typeface="Arial"/>
              <a:sym typeface="Wingdings"/>
            </a:endParaRPr>
          </a:p>
          <a:p>
            <a:r>
              <a:rPr lang="en-US" sz="2000" b="1" dirty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C</a:t>
            </a:r>
            <a:r>
              <a:rPr lang="en-US" sz="2000" b="1" baseline="-25000" dirty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106</a:t>
            </a: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H</a:t>
            </a:r>
            <a:r>
              <a:rPr lang="en-US" sz="2000" b="1" baseline="-250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175</a:t>
            </a: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O</a:t>
            </a:r>
            <a:r>
              <a:rPr lang="en-US" sz="2000" b="1" baseline="-250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42</a:t>
            </a:r>
            <a:r>
              <a:rPr lang="en-US" sz="2000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</a:t>
            </a:r>
            <a:r>
              <a:rPr lang="en-US" sz="2000" b="1" baseline="-25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16</a:t>
            </a:r>
            <a:r>
              <a:rPr lang="en-US" sz="2000" b="1" dirty="0">
                <a:solidFill>
                  <a:srgbClr val="008000"/>
                </a:solidFill>
                <a:latin typeface="Arial"/>
                <a:cs typeface="Arial"/>
                <a:sym typeface="Wingdings"/>
              </a:rPr>
              <a:t>P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+ 150</a:t>
            </a:r>
            <a:r>
              <a:rPr lang="en-US" sz="2000" b="1" dirty="0">
                <a:solidFill>
                  <a:srgbClr val="FF6600"/>
                </a:solidFill>
                <a:latin typeface="Arial"/>
                <a:cs typeface="Arial"/>
                <a:sym typeface="Wingdings"/>
              </a:rPr>
              <a:t>O</a:t>
            </a:r>
            <a:r>
              <a:rPr lang="en-US" sz="2000" b="1" baseline="-25000" dirty="0">
                <a:solidFill>
                  <a:srgbClr val="FF660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 </a:t>
            </a:r>
            <a:r>
              <a:rPr lang="en-US" sz="2000" baseline="-250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106</a:t>
            </a:r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CO</a:t>
            </a:r>
            <a:r>
              <a:rPr lang="en-US" sz="2000" baseline="-25000" dirty="0" smtClean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+ 16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lang="en-US" sz="2000" baseline="-2500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lang="en-US" sz="2000" baseline="30000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+ H</a:t>
            </a:r>
            <a:r>
              <a:rPr lang="en-US" sz="2000" dirty="0">
                <a:solidFill>
                  <a:srgbClr val="008000"/>
                </a:solidFill>
                <a:latin typeface="Arial"/>
                <a:cs typeface="Arial"/>
              </a:rPr>
              <a:t>PO</a:t>
            </a:r>
            <a:r>
              <a:rPr lang="en-US" sz="2000" baseline="-25000" dirty="0">
                <a:solidFill>
                  <a:srgbClr val="008000"/>
                </a:solidFill>
                <a:latin typeface="Arial"/>
                <a:cs typeface="Arial"/>
              </a:rPr>
              <a:t>4</a:t>
            </a:r>
            <a:r>
              <a:rPr lang="en-US" sz="2000" baseline="30000" dirty="0">
                <a:solidFill>
                  <a:srgbClr val="008000"/>
                </a:solidFill>
                <a:latin typeface="Arial"/>
                <a:cs typeface="Arial"/>
              </a:rPr>
              <a:t>2-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+ 78H</a:t>
            </a:r>
            <a:r>
              <a:rPr lang="en-US" sz="20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O + 18H</a:t>
            </a:r>
            <a:r>
              <a:rPr lang="en-US" sz="2000" baseline="30000" dirty="0">
                <a:solidFill>
                  <a:srgbClr val="000000"/>
                </a:solidFill>
                <a:latin typeface="Arial"/>
                <a:cs typeface="Arial"/>
              </a:rPr>
              <a:t>+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  <a:p>
            <a:pPr marL="457200" indent="-457200">
              <a:buAutoNum type="arabicParenBoth"/>
            </a:pPr>
            <a:endParaRPr lang="en-US" sz="22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200" b="1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endParaRPr lang="en-US" sz="2200" dirty="0">
              <a:latin typeface="Arial"/>
              <a:cs typeface="Arial"/>
              <a:sym typeface="Wingdings"/>
            </a:endParaRPr>
          </a:p>
          <a:p>
            <a:endParaRPr lang="en-US" sz="2200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42" r="2048"/>
          <a:stretch/>
        </p:blipFill>
        <p:spPr>
          <a:xfrm>
            <a:off x="1756833" y="1812748"/>
            <a:ext cx="5164668" cy="26614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2835" y="3249083"/>
            <a:ext cx="1555751" cy="8784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61569" y="3507317"/>
            <a:ext cx="1555751" cy="8784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3332" y="5266448"/>
            <a:ext cx="8466441" cy="898394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02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Internal cycle – nitrification</a:t>
            </a:r>
            <a:endParaRPr lang="en-US" sz="3200" b="1" baseline="30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2660" y="1046697"/>
            <a:ext cx="7829257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en-US" sz="2200" dirty="0" smtClean="0">
                <a:latin typeface="Arial"/>
                <a:cs typeface="Arial"/>
              </a:rPr>
              <a:t>Ammonium oxidation: NH</a:t>
            </a:r>
            <a:r>
              <a:rPr lang="en-US" sz="2200" baseline="-25000" dirty="0" smtClean="0">
                <a:latin typeface="Arial"/>
                <a:cs typeface="Arial"/>
              </a:rPr>
              <a:t>4</a:t>
            </a:r>
            <a:r>
              <a:rPr lang="en-US" sz="2200" baseline="30000" dirty="0" smtClean="0">
                <a:latin typeface="Arial"/>
                <a:cs typeface="Arial"/>
              </a:rPr>
              <a:t>+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 NO</a:t>
            </a:r>
            <a:r>
              <a:rPr lang="en-US" sz="2200" baseline="-25000" dirty="0" smtClean="0"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 smtClean="0">
                <a:latin typeface="Arial"/>
                <a:cs typeface="Arial"/>
                <a:sym typeface="Wingdings"/>
              </a:rPr>
              <a:t>-</a:t>
            </a:r>
          </a:p>
          <a:p>
            <a:endParaRPr lang="en-US" sz="2200" dirty="0" smtClean="0">
              <a:latin typeface="Arial"/>
              <a:cs typeface="Arial"/>
              <a:sym typeface="Wingdings"/>
            </a:endParaRPr>
          </a:p>
          <a:p>
            <a:pPr marL="457200" indent="-457200">
              <a:buAutoNum type="arabicParenBoth"/>
            </a:pP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Nitrite oxidation: NO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 NO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200" baseline="30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-</a:t>
            </a:r>
          </a:p>
          <a:p>
            <a:endParaRPr lang="en-US" sz="2200" dirty="0" smtClean="0">
              <a:solidFill>
                <a:srgbClr val="000000"/>
              </a:solidFill>
              <a:latin typeface="Arial"/>
              <a:cs typeface="Arial"/>
              <a:sym typeface="Wingdings"/>
            </a:endParaRPr>
          </a:p>
          <a:p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Two processes facilitated by different organisms (ammonium oxidizing </a:t>
            </a:r>
            <a:r>
              <a:rPr lang="en-US" sz="2200" dirty="0" err="1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archaea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and bacteria, nitrite oxidizing bacteria)</a:t>
            </a:r>
            <a:endParaRPr lang="en-US" sz="22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2200" dirty="0">
              <a:latin typeface="Arial"/>
              <a:cs typeface="Arial"/>
            </a:endParaRPr>
          </a:p>
          <a:p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7383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Internal cycle – nitrification</a:t>
            </a:r>
            <a:endParaRPr lang="en-US" sz="3200" b="1" baseline="30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2660" y="1046697"/>
            <a:ext cx="7829257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en-US" sz="2200" dirty="0" smtClean="0">
                <a:latin typeface="Arial"/>
                <a:cs typeface="Arial"/>
              </a:rPr>
              <a:t>Ammonium oxidation: NH</a:t>
            </a:r>
            <a:r>
              <a:rPr lang="en-US" sz="2200" baseline="-25000" dirty="0" smtClean="0">
                <a:latin typeface="Arial"/>
                <a:cs typeface="Arial"/>
              </a:rPr>
              <a:t>4</a:t>
            </a:r>
            <a:r>
              <a:rPr lang="en-US" sz="2200" baseline="30000" dirty="0" smtClean="0">
                <a:latin typeface="Arial"/>
                <a:cs typeface="Arial"/>
              </a:rPr>
              <a:t>+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 NO</a:t>
            </a:r>
            <a:r>
              <a:rPr lang="en-US" sz="2200" baseline="-25000" dirty="0" smtClean="0"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 smtClean="0">
                <a:latin typeface="Arial"/>
                <a:cs typeface="Arial"/>
                <a:sym typeface="Wingdings"/>
              </a:rPr>
              <a:t>-</a:t>
            </a:r>
          </a:p>
          <a:p>
            <a:endParaRPr lang="en-US" sz="2200" dirty="0" smtClean="0">
              <a:latin typeface="Arial"/>
              <a:cs typeface="Arial"/>
              <a:sym typeface="Wingdings"/>
            </a:endParaRPr>
          </a:p>
          <a:p>
            <a:pPr marL="457200" indent="-457200">
              <a:buAutoNum type="arabicParenBoth"/>
            </a:pP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Nitrite oxidation: NO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 NO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200" baseline="30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-</a:t>
            </a:r>
          </a:p>
          <a:p>
            <a:endParaRPr lang="en-US" sz="2200" dirty="0" smtClean="0">
              <a:solidFill>
                <a:srgbClr val="000000"/>
              </a:solidFill>
              <a:latin typeface="Arial"/>
              <a:cs typeface="Arial"/>
              <a:sym typeface="Wingdings"/>
            </a:endParaRPr>
          </a:p>
          <a:p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Two processes facilitated by different organisms (ammonium oxidizing </a:t>
            </a:r>
            <a:r>
              <a:rPr lang="en-US" sz="2200" dirty="0" err="1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archaea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and bacteria, nitrite oxidizing bacteria)</a:t>
            </a:r>
            <a:endParaRPr lang="en-US" sz="22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2200" dirty="0">
              <a:latin typeface="Arial"/>
              <a:cs typeface="Arial"/>
            </a:endParaRPr>
          </a:p>
          <a:p>
            <a:endParaRPr lang="en-US" sz="2200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217332"/>
            <a:ext cx="4878917" cy="35508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Santoro 2015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7957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Internal cycle – nitrification</a:t>
            </a:r>
            <a:endParaRPr lang="en-US" sz="3200" b="1" baseline="30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2660" y="1046697"/>
            <a:ext cx="7829257" cy="517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en-US" sz="2200" dirty="0" smtClean="0">
                <a:latin typeface="Arial"/>
                <a:cs typeface="Arial"/>
              </a:rPr>
              <a:t>Ammonium oxidation: NH</a:t>
            </a:r>
            <a:r>
              <a:rPr lang="en-US" sz="2200" baseline="-25000" dirty="0" smtClean="0">
                <a:latin typeface="Arial"/>
                <a:cs typeface="Arial"/>
              </a:rPr>
              <a:t>4</a:t>
            </a:r>
            <a:r>
              <a:rPr lang="en-US" sz="2200" baseline="30000" dirty="0" smtClean="0">
                <a:latin typeface="Arial"/>
                <a:cs typeface="Arial"/>
              </a:rPr>
              <a:t>+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 NO</a:t>
            </a:r>
            <a:r>
              <a:rPr lang="en-US" sz="2200" baseline="-25000" dirty="0" smtClean="0"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 smtClean="0">
                <a:latin typeface="Arial"/>
                <a:cs typeface="Arial"/>
                <a:sym typeface="Wingdings"/>
              </a:rPr>
              <a:t>-</a:t>
            </a:r>
          </a:p>
          <a:p>
            <a:endParaRPr lang="en-US" sz="2200" dirty="0" smtClean="0">
              <a:latin typeface="Arial"/>
              <a:cs typeface="Arial"/>
              <a:sym typeface="Wingdings"/>
            </a:endParaRPr>
          </a:p>
          <a:p>
            <a:pPr marL="457200" indent="-457200">
              <a:buAutoNum type="arabicParenBoth"/>
            </a:pP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Nitrite oxidation: NO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 NO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200" baseline="30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-</a:t>
            </a:r>
          </a:p>
          <a:p>
            <a:endParaRPr lang="en-US" sz="2200" dirty="0" smtClean="0">
              <a:solidFill>
                <a:srgbClr val="000000"/>
              </a:solidFill>
              <a:latin typeface="Arial"/>
              <a:cs typeface="Arial"/>
              <a:sym typeface="Wingdings"/>
            </a:endParaRPr>
          </a:p>
          <a:p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Two processes facilitated by different organisms (ammonium oxidizing </a:t>
            </a:r>
            <a:r>
              <a:rPr lang="en-US" sz="2200" dirty="0" err="1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archaea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and bacteria, nitrite oxidizing bacteria)</a:t>
            </a:r>
          </a:p>
          <a:p>
            <a:endParaRPr lang="en-US" sz="2200" dirty="0">
              <a:solidFill>
                <a:srgbClr val="000000"/>
              </a:solidFill>
              <a:latin typeface="Arial"/>
              <a:cs typeface="Arial"/>
              <a:sym typeface="Wingdings"/>
            </a:endParaRPr>
          </a:p>
          <a:p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Chemoautotrophic process: energy yielding</a:t>
            </a:r>
          </a:p>
          <a:p>
            <a:endParaRPr lang="en-US" sz="2200" dirty="0">
              <a:solidFill>
                <a:srgbClr val="000000"/>
              </a:solidFill>
              <a:latin typeface="Arial"/>
              <a:cs typeface="Arial"/>
              <a:sym typeface="Wingdings"/>
            </a:endParaRPr>
          </a:p>
          <a:p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Thought to be light-inhibited; competition with phytoplankton for NH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200" baseline="30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+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(require </a:t>
            </a:r>
            <a:r>
              <a:rPr lang="en-US" sz="2200" b="1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8-42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mols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of N to fix 1 </a:t>
            </a:r>
            <a:r>
              <a:rPr lang="en-US" sz="2200" dirty="0" err="1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mol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of C vs. 0.15 </a:t>
            </a:r>
            <a:r>
              <a:rPr lang="en-US" sz="2200" dirty="0" err="1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mols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of N for phytoplankton)  vertical separation of assimilation and nitrification</a:t>
            </a:r>
            <a:endParaRPr lang="en-US" sz="22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2200" dirty="0">
              <a:latin typeface="Arial"/>
              <a:cs typeface="Arial"/>
            </a:endParaRPr>
          </a:p>
          <a:p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4084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Internal cycle – nitrification</a:t>
            </a:r>
            <a:endParaRPr lang="en-US" sz="3200" b="1" baseline="30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Peng</a:t>
            </a:r>
            <a:r>
              <a:rPr lang="en-US" sz="1400" dirty="0" smtClean="0">
                <a:latin typeface="Arial"/>
                <a:cs typeface="Arial"/>
              </a:rPr>
              <a:t> et al. in prep; </a:t>
            </a:r>
            <a:r>
              <a:rPr lang="en-US" sz="1400" dirty="0" err="1" smtClean="0">
                <a:latin typeface="Arial"/>
                <a:cs typeface="Arial"/>
              </a:rPr>
              <a:t>Cavagna</a:t>
            </a:r>
            <a:r>
              <a:rPr lang="en-US" sz="1400" dirty="0" smtClean="0">
                <a:latin typeface="Arial"/>
                <a:cs typeface="Arial"/>
              </a:rPr>
              <a:t> et al. 2015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333" y="1672160"/>
            <a:ext cx="146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Arial"/>
                <a:cs typeface="Arial"/>
              </a:rPr>
              <a:t>nitrification</a:t>
            </a:r>
            <a:endParaRPr lang="en-US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3483" y="1652081"/>
            <a:ext cx="165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assimilation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3" y="2000250"/>
            <a:ext cx="4476468" cy="45328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10571" y="1852085"/>
            <a:ext cx="170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Arial"/>
                <a:cs typeface="Arial"/>
              </a:rPr>
              <a:t>nitrification</a:t>
            </a:r>
            <a:endParaRPr lang="en-US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36221" y="1852085"/>
            <a:ext cx="165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assimilation</a:t>
            </a:r>
            <a:endParaRPr lang="en-US" dirty="0">
              <a:latin typeface="Arial"/>
              <a:cs typeface="Arial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730730" y="2453216"/>
            <a:ext cx="4347653" cy="2753783"/>
            <a:chOff x="4730730" y="2453216"/>
            <a:chExt cx="4347653" cy="275378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70992"/>
            <a:stretch/>
          </p:blipFill>
          <p:spPr>
            <a:xfrm>
              <a:off x="5106078" y="2463799"/>
              <a:ext cx="1971591" cy="27432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5427" r="89051"/>
            <a:stretch/>
          </p:blipFill>
          <p:spPr>
            <a:xfrm>
              <a:off x="4730730" y="2453216"/>
              <a:ext cx="375348" cy="27432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l="40741" r="30472"/>
            <a:stretch/>
          </p:blipFill>
          <p:spPr>
            <a:xfrm>
              <a:off x="7121743" y="2463799"/>
              <a:ext cx="1956640" cy="274320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5136490" y="2186800"/>
            <a:ext cx="1867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NO</a:t>
            </a:r>
            <a:r>
              <a:rPr lang="en-US" sz="1200" baseline="-25000" dirty="0" smtClean="0">
                <a:latin typeface="Arial"/>
                <a:cs typeface="Arial"/>
              </a:rPr>
              <a:t>2</a:t>
            </a:r>
            <a:r>
              <a:rPr lang="en-US" sz="1200" baseline="30000" dirty="0" smtClean="0">
                <a:latin typeface="Arial"/>
                <a:cs typeface="Arial"/>
              </a:rPr>
              <a:t>-</a:t>
            </a:r>
            <a:r>
              <a:rPr lang="en-US" sz="1200" dirty="0" smtClean="0">
                <a:latin typeface="Arial"/>
                <a:cs typeface="Arial"/>
              </a:rPr>
              <a:t> oxidation (</a:t>
            </a:r>
            <a:r>
              <a:rPr lang="en-US" sz="1200" dirty="0" err="1" smtClean="0">
                <a:latin typeface="Arial"/>
                <a:cs typeface="Arial"/>
              </a:rPr>
              <a:t>μM</a:t>
            </a:r>
            <a:r>
              <a:rPr lang="en-US" sz="1200" dirty="0" smtClean="0">
                <a:latin typeface="Arial"/>
                <a:cs typeface="Arial"/>
              </a:rPr>
              <a:t> d</a:t>
            </a:r>
            <a:r>
              <a:rPr lang="en-US" sz="1200" baseline="30000" dirty="0" smtClean="0">
                <a:latin typeface="Arial"/>
                <a:cs typeface="Arial"/>
              </a:rPr>
              <a:t>-1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55988" y="2187084"/>
            <a:ext cx="1867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N uptake (</a:t>
            </a:r>
            <a:r>
              <a:rPr lang="en-US" sz="1200" dirty="0" err="1" smtClean="0">
                <a:latin typeface="Arial"/>
                <a:cs typeface="Arial"/>
              </a:rPr>
              <a:t>μM</a:t>
            </a:r>
            <a:r>
              <a:rPr lang="en-US" sz="1200" dirty="0" smtClean="0">
                <a:latin typeface="Arial"/>
                <a:cs typeface="Arial"/>
              </a:rPr>
              <a:t> d</a:t>
            </a:r>
            <a:r>
              <a:rPr lang="en-US" sz="1200" baseline="30000" dirty="0" smtClean="0">
                <a:latin typeface="Arial"/>
                <a:cs typeface="Arial"/>
              </a:rPr>
              <a:t>-1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808367" y="4427298"/>
            <a:ext cx="1278467" cy="600164"/>
            <a:chOff x="7609416" y="4427298"/>
            <a:chExt cx="1278467" cy="600164"/>
          </a:xfrm>
        </p:grpSpPr>
        <p:sp>
          <p:nvSpPr>
            <p:cNvPr id="16" name="TextBox 15"/>
            <p:cNvSpPr txBox="1"/>
            <p:nvPr/>
          </p:nvSpPr>
          <p:spPr>
            <a:xfrm>
              <a:off x="7660216" y="4427298"/>
              <a:ext cx="122766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  <a:latin typeface="Arial"/>
                  <a:cs typeface="Arial"/>
                </a:rPr>
                <a:t>NO</a:t>
              </a:r>
              <a:r>
                <a:rPr lang="en-US" sz="1100" baseline="-25000" dirty="0" smtClean="0">
                  <a:solidFill>
                    <a:srgbClr val="000000"/>
                  </a:solidFill>
                  <a:latin typeface="Arial"/>
                  <a:cs typeface="Arial"/>
                </a:rPr>
                <a:t>2</a:t>
              </a:r>
              <a:r>
                <a:rPr lang="en-US" sz="1100" baseline="30000" dirty="0" smtClean="0">
                  <a:solidFill>
                    <a:srgbClr val="000000"/>
                  </a:solidFill>
                  <a:latin typeface="Arial"/>
                  <a:cs typeface="Arial"/>
                </a:rPr>
                <a:t>-</a:t>
              </a:r>
              <a:r>
                <a:rPr lang="en-US" sz="1100" dirty="0" smtClean="0">
                  <a:solidFill>
                    <a:srgbClr val="000000"/>
                  </a:solidFill>
                  <a:latin typeface="Arial"/>
                  <a:cs typeface="Arial"/>
                </a:rPr>
                <a:t> oxidation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  <a:latin typeface="Arial"/>
                  <a:cs typeface="Arial"/>
                </a:rPr>
                <a:t>NH</a:t>
              </a:r>
              <a:r>
                <a:rPr lang="en-US" sz="1100" baseline="-25000" dirty="0" smtClean="0">
                  <a:solidFill>
                    <a:srgbClr val="000000"/>
                  </a:solidFill>
                  <a:latin typeface="Arial"/>
                  <a:cs typeface="Arial"/>
                </a:rPr>
                <a:t>4</a:t>
              </a:r>
              <a:r>
                <a:rPr lang="en-US" sz="1100" baseline="30000" dirty="0" smtClean="0">
                  <a:solidFill>
                    <a:srgbClr val="000000"/>
                  </a:solidFill>
                  <a:latin typeface="Arial"/>
                  <a:cs typeface="Arial"/>
                </a:rPr>
                <a:t>+</a:t>
              </a:r>
              <a:r>
                <a:rPr lang="en-US" sz="1100" dirty="0" smtClean="0">
                  <a:solidFill>
                    <a:srgbClr val="000000"/>
                  </a:solidFill>
                  <a:latin typeface="Arial"/>
                  <a:cs typeface="Arial"/>
                </a:rPr>
                <a:t> uptake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  <a:latin typeface="Arial"/>
                  <a:cs typeface="Arial"/>
                </a:rPr>
                <a:t>NO</a:t>
              </a:r>
              <a:r>
                <a:rPr lang="en-US" sz="1100" baseline="-25000" dirty="0" smtClean="0">
                  <a:solidFill>
                    <a:srgbClr val="000000"/>
                  </a:solidFill>
                  <a:latin typeface="Arial"/>
                  <a:cs typeface="Arial"/>
                </a:rPr>
                <a:t>3</a:t>
              </a:r>
              <a:r>
                <a:rPr lang="en-US" sz="1100" baseline="30000" dirty="0" smtClean="0">
                  <a:solidFill>
                    <a:srgbClr val="000000"/>
                  </a:solidFill>
                  <a:latin typeface="Arial"/>
                  <a:cs typeface="Arial"/>
                </a:rPr>
                <a:t>-</a:t>
              </a:r>
              <a:r>
                <a:rPr lang="en-US" sz="1100" dirty="0" smtClean="0">
                  <a:solidFill>
                    <a:srgbClr val="000000"/>
                  </a:solidFill>
                  <a:latin typeface="Arial"/>
                  <a:cs typeface="Arial"/>
                </a:rPr>
                <a:t> uptake</a:t>
              </a:r>
              <a:endParaRPr lang="en-US" sz="11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609416" y="4512733"/>
              <a:ext cx="101600" cy="10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609416" y="4842919"/>
              <a:ext cx="101600" cy="101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7609416" y="4673599"/>
              <a:ext cx="101600" cy="1016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7725833" y="4427298"/>
            <a:ext cx="1162050" cy="600164"/>
          </a:xfrm>
          <a:prstGeom prst="rect">
            <a:avLst/>
          </a:prstGeom>
          <a:noFill/>
          <a:ln w="63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70552" y="3371730"/>
            <a:ext cx="1040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MLD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89852" y="2963213"/>
            <a:ext cx="1040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euphotic zone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77333" y="3048001"/>
            <a:ext cx="1460500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56983" y="3048001"/>
            <a:ext cx="1460500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51199" y="3019911"/>
            <a:ext cx="1040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MLD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4333" y="1217083"/>
            <a:ext cx="3687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Subarctic North Atlantic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36490" y="1217083"/>
            <a:ext cx="3687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Southern Ocean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3617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The marine nitrogen (N) cycle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2660" y="1046697"/>
            <a:ext cx="7652223" cy="5734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Input/output budget is largely </a:t>
            </a:r>
            <a:r>
              <a:rPr lang="en-US" sz="2200" b="1" dirty="0" smtClean="0">
                <a:solidFill>
                  <a:srgbClr val="000000"/>
                </a:solidFill>
                <a:latin typeface="Arial"/>
                <a:cs typeface="Arial"/>
              </a:rPr>
              <a:t>biologically</a:t>
            </a:r>
            <a:r>
              <a:rPr lang="en-US" sz="2200" dirty="0" smtClean="0">
                <a:latin typeface="Arial"/>
                <a:cs typeface="Arial"/>
              </a:rPr>
              <a:t> controlled</a:t>
            </a:r>
          </a:p>
          <a:p>
            <a:r>
              <a:rPr lang="en-US" sz="2200" dirty="0" smtClean="0">
                <a:latin typeface="Arial"/>
                <a:cs typeface="Arial"/>
              </a:rPr>
              <a:t>Exists in numerous forms/oxidation states (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</a:rPr>
              <a:t>“bioavailability”</a:t>
            </a:r>
            <a:r>
              <a:rPr lang="en-US" sz="2200" dirty="0" smtClean="0">
                <a:latin typeface="Arial"/>
                <a:cs typeface="Arial"/>
              </a:rPr>
              <a:t>)</a:t>
            </a:r>
          </a:p>
          <a:p>
            <a:r>
              <a:rPr lang="en-US" sz="2200" dirty="0" smtClean="0">
                <a:latin typeface="Arial"/>
                <a:cs typeface="Arial"/>
              </a:rPr>
              <a:t>Oceanic residence time of ~</a:t>
            </a:r>
            <a:r>
              <a:rPr lang="en-US" sz="2200" b="1" dirty="0" smtClean="0">
                <a:latin typeface="Arial"/>
                <a:cs typeface="Arial"/>
              </a:rPr>
              <a:t>3000 years</a:t>
            </a:r>
          </a:p>
          <a:p>
            <a:endParaRPr lang="en-US" sz="2200" dirty="0">
              <a:latin typeface="Arial"/>
              <a:cs typeface="Arial"/>
            </a:endParaRPr>
          </a:p>
          <a:p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lang="en-US" sz="2200" baseline="-25000" dirty="0" smtClean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</a:rPr>
              <a:t> fixation:</a:t>
            </a:r>
            <a:r>
              <a:rPr lang="en-US" sz="2200" dirty="0" smtClean="0">
                <a:latin typeface="Arial"/>
                <a:cs typeface="Arial"/>
              </a:rPr>
              <a:t> N</a:t>
            </a:r>
            <a:r>
              <a:rPr lang="en-US" sz="2200" baseline="-25000" dirty="0" smtClean="0">
                <a:latin typeface="Arial"/>
                <a:cs typeface="Arial"/>
              </a:rPr>
              <a:t>2(gas)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 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NH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+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(</a:t>
            </a:r>
            <a:r>
              <a:rPr lang="en-US" sz="2200" u="sng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major input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)</a:t>
            </a:r>
            <a:endParaRPr lang="en-US" sz="2200" baseline="30000" dirty="0" smtClean="0">
              <a:solidFill>
                <a:srgbClr val="000000"/>
              </a:solidFill>
              <a:latin typeface="Arial"/>
              <a:cs typeface="Arial"/>
              <a:sym typeface="Wingdings"/>
            </a:endParaRPr>
          </a:p>
          <a:p>
            <a:endParaRPr lang="en-US" sz="2200" baseline="30000" dirty="0" smtClean="0">
              <a:latin typeface="Arial"/>
              <a:cs typeface="Arial"/>
              <a:sym typeface="Wingdings"/>
            </a:endParaRPr>
          </a:p>
          <a:p>
            <a:r>
              <a:rPr lang="en-US" sz="2200" dirty="0" err="1" smtClean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Denitrification</a:t>
            </a:r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: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NO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  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NO</a:t>
            </a:r>
            <a:r>
              <a:rPr lang="en-US" sz="2200" baseline="-25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- </a:t>
            </a:r>
            <a:r>
              <a:rPr lang="en-US" sz="2200" dirty="0">
                <a:latin typeface="Arial"/>
                <a:cs typeface="Arial"/>
                <a:sym typeface="Wingdings"/>
              </a:rPr>
              <a:t>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NO</a:t>
            </a:r>
            <a:r>
              <a:rPr lang="en-US" sz="2200" baseline="-25000" dirty="0">
                <a:solidFill>
                  <a:srgbClr val="000000"/>
                </a:solidFill>
                <a:latin typeface="Arial"/>
                <a:cs typeface="Arial"/>
              </a:rPr>
              <a:t>(gas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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N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O</a:t>
            </a:r>
            <a:r>
              <a:rPr lang="en-US" sz="2200" baseline="-25000" dirty="0">
                <a:solidFill>
                  <a:srgbClr val="000000"/>
                </a:solidFill>
                <a:latin typeface="Arial"/>
                <a:cs typeface="Arial"/>
              </a:rPr>
              <a:t>(gas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 N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2(gas)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					(</a:t>
            </a:r>
            <a:r>
              <a:rPr lang="en-US" sz="2200" u="sng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major loss process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)</a:t>
            </a:r>
          </a:p>
          <a:p>
            <a:endParaRPr lang="en-US" sz="2200" dirty="0" smtClean="0">
              <a:latin typeface="Arial"/>
              <a:cs typeface="Arial"/>
              <a:sym typeface="Wingdings"/>
            </a:endParaRPr>
          </a:p>
          <a:p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N assimilation: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NH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+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, NO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, NO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, DON 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directly taken up by phytoplankton and synthesized into biomass (</a:t>
            </a:r>
            <a:r>
              <a:rPr lang="en-US" sz="2200" dirty="0" err="1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</a:t>
            </a:r>
            <a:r>
              <a:rPr lang="en-US" sz="2200" baseline="-25000" dirty="0" err="1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org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/PON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)</a:t>
            </a:r>
          </a:p>
          <a:p>
            <a:endParaRPr lang="en-US" sz="2200" dirty="0" smtClean="0">
              <a:latin typeface="Arial"/>
              <a:cs typeface="Arial"/>
              <a:sym typeface="Wingdings"/>
            </a:endParaRPr>
          </a:p>
          <a:p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Ammonification: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</a:t>
            </a:r>
            <a:r>
              <a:rPr lang="en-US" sz="2200" baseline="-25000" dirty="0" err="1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org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  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NH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+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 (heterotrophic bacteria)</a:t>
            </a:r>
          </a:p>
          <a:p>
            <a:endParaRPr lang="en-US" sz="2200" dirty="0" smtClean="0">
              <a:latin typeface="Arial"/>
              <a:cs typeface="Arial"/>
              <a:sym typeface="Wingdings"/>
            </a:endParaRPr>
          </a:p>
          <a:p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Nitrification: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NH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+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  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NO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  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NO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-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(chemoautotrophic)</a:t>
            </a:r>
            <a:endParaRPr lang="en-US" sz="22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2200" dirty="0">
              <a:latin typeface="Arial"/>
              <a:cs typeface="Arial"/>
            </a:endParaRPr>
          </a:p>
          <a:p>
            <a:endParaRPr lang="en-US" sz="2200" dirty="0">
              <a:latin typeface="Arial"/>
              <a:cs typeface="Arial"/>
            </a:endParaRPr>
          </a:p>
        </p:txBody>
      </p:sp>
      <p:sp>
        <p:nvSpPr>
          <p:cNvPr id="2" name="Right Brace 1"/>
          <p:cNvSpPr/>
          <p:nvPr/>
        </p:nvSpPr>
        <p:spPr>
          <a:xfrm flipH="1">
            <a:off x="520508" y="4091376"/>
            <a:ext cx="156152" cy="1884323"/>
          </a:xfrm>
          <a:prstGeom prst="rightBrac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16200000">
            <a:off x="-699740" y="4838739"/>
            <a:ext cx="2040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Internal cycle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7025680" y="5376335"/>
            <a:ext cx="2040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Arial"/>
                <a:cs typeface="Arial"/>
              </a:rPr>
              <a:t>remineralization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7512365" y="4982931"/>
            <a:ext cx="284824" cy="1169749"/>
          </a:xfrm>
          <a:prstGeom prst="rightBrac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457" b="20697"/>
          <a:stretch/>
        </p:blipFill>
        <p:spPr>
          <a:xfrm>
            <a:off x="101600" y="1090707"/>
            <a:ext cx="8940138" cy="4721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84493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The marine silica (Si) cycle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143" y="5812119"/>
            <a:ext cx="8397219" cy="81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buFont typeface="Zapf Dingbats" pitchFamily="1" charset="2"/>
              <a:buNone/>
            </a:pPr>
            <a:r>
              <a:rPr lang="en-US" sz="2600" b="1" dirty="0" smtClean="0">
                <a:solidFill>
                  <a:srgbClr val="0000FF"/>
                </a:solidFill>
                <a:latin typeface="Arial"/>
                <a:ea typeface="Calibri" pitchFamily="1" charset="0"/>
                <a:cs typeface="Arial"/>
              </a:rPr>
              <a:t>Dissolution</a:t>
            </a:r>
            <a:r>
              <a:rPr lang="en-US" sz="2600" dirty="0" smtClean="0">
                <a:solidFill>
                  <a:srgbClr val="0000FF"/>
                </a:solidFill>
                <a:latin typeface="Arial"/>
                <a:ea typeface="Calibri" pitchFamily="1" charset="0"/>
                <a:cs typeface="Arial"/>
              </a:rPr>
              <a:t> rather than oxidative </a:t>
            </a:r>
            <a:r>
              <a:rPr lang="en-US" sz="2600" dirty="0" err="1" smtClean="0">
                <a:solidFill>
                  <a:srgbClr val="0000FF"/>
                </a:solidFill>
                <a:latin typeface="Arial"/>
                <a:ea typeface="Calibri" pitchFamily="1" charset="0"/>
                <a:cs typeface="Arial"/>
              </a:rPr>
              <a:t>remineralization</a:t>
            </a:r>
            <a:r>
              <a:rPr lang="en-US" sz="2600" dirty="0" smtClean="0">
                <a:solidFill>
                  <a:srgbClr val="0000FF"/>
                </a:solidFill>
                <a:latin typeface="Arial"/>
                <a:ea typeface="Calibri" pitchFamily="1" charset="0"/>
                <a:cs typeface="Arial"/>
              </a:rPr>
              <a:t> returns Si to a usable form (</a:t>
            </a:r>
            <a:r>
              <a:rPr lang="en-US" sz="2600" b="1" dirty="0" smtClean="0">
                <a:solidFill>
                  <a:srgbClr val="0000FF"/>
                </a:solidFill>
                <a:latin typeface="Arial"/>
                <a:ea typeface="Calibri" pitchFamily="1" charset="0"/>
                <a:cs typeface="Arial"/>
              </a:rPr>
              <a:t>no organic form</a:t>
            </a:r>
            <a:r>
              <a:rPr lang="en-US" sz="2600" dirty="0" smtClean="0">
                <a:solidFill>
                  <a:srgbClr val="0000FF"/>
                </a:solidFill>
                <a:latin typeface="Arial"/>
                <a:ea typeface="Calibri" pitchFamily="1" charset="0"/>
                <a:cs typeface="Arial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131" y="1610764"/>
            <a:ext cx="130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Arial"/>
                <a:cs typeface="Arial"/>
              </a:rPr>
              <a:t>Lithogenic</a:t>
            </a:r>
            <a:endParaRPr lang="en-US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silica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35051" y="1294051"/>
            <a:ext cx="205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Biogenic silica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7847" y="2457120"/>
            <a:ext cx="1306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Dissolved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silica Si(OH)</a:t>
            </a:r>
            <a:r>
              <a:rPr lang="en-US" baseline="-25000" dirty="0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  <a:endParaRPr lang="en-US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0131" y="4949433"/>
            <a:ext cx="1446825" cy="719069"/>
          </a:xfrm>
          <a:prstGeom prst="rect">
            <a:avLst/>
          </a:prstGeom>
          <a:solidFill>
            <a:srgbClr val="EEF77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51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762" y="453517"/>
            <a:ext cx="6832600" cy="4584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84493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The phosphorus (P) cycle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0762" y="1171852"/>
            <a:ext cx="2821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1. Exposure of P-bearing rocks/soils (uplift)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29780" y="2356125"/>
            <a:ext cx="2110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Arial"/>
                <a:cs typeface="Arial"/>
              </a:rPr>
              <a:t>2. Chemical weathering and physical erosion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29780" y="3447164"/>
            <a:ext cx="211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3. Transport by rivers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45968" y="4866323"/>
            <a:ext cx="326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4. Sedimentation and burial: phosphate rock formation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6143" y="5678780"/>
            <a:ext cx="8397219" cy="875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buFont typeface="Zapf Dingbats" pitchFamily="1" charset="2"/>
              <a:buNone/>
            </a:pPr>
            <a:r>
              <a:rPr lang="en-US" sz="2800" dirty="0" smtClean="0">
                <a:solidFill>
                  <a:srgbClr val="0000FF"/>
                </a:solidFill>
                <a:latin typeface="Arial"/>
                <a:ea typeface="Calibri" pitchFamily="1" charset="0"/>
                <a:cs typeface="Arial"/>
              </a:rPr>
              <a:t>The marine P cycle has </a:t>
            </a:r>
            <a:r>
              <a:rPr lang="en-US" sz="2800" b="1" dirty="0" smtClean="0">
                <a:solidFill>
                  <a:srgbClr val="0000FF"/>
                </a:solidFill>
                <a:latin typeface="Arial"/>
                <a:ea typeface="Calibri" pitchFamily="1" charset="0"/>
                <a:cs typeface="Arial"/>
              </a:rPr>
              <a:t>geological</a:t>
            </a:r>
            <a:r>
              <a:rPr lang="en-US" sz="2800" dirty="0" smtClean="0">
                <a:solidFill>
                  <a:srgbClr val="0000FF"/>
                </a:solidFill>
                <a:latin typeface="Arial"/>
                <a:ea typeface="Calibri" pitchFamily="1" charset="0"/>
                <a:cs typeface="Arial"/>
              </a:rPr>
              <a:t> and </a:t>
            </a:r>
            <a:r>
              <a:rPr lang="en-US" sz="2800" b="1" dirty="0" smtClean="0">
                <a:solidFill>
                  <a:srgbClr val="0000FF"/>
                </a:solidFill>
                <a:latin typeface="Arial"/>
                <a:ea typeface="Calibri" pitchFamily="1" charset="0"/>
                <a:cs typeface="Arial"/>
              </a:rPr>
              <a:t>geochemical</a:t>
            </a:r>
            <a:r>
              <a:rPr lang="en-US" sz="2800" dirty="0" smtClean="0">
                <a:solidFill>
                  <a:srgbClr val="0000FF"/>
                </a:solidFill>
                <a:latin typeface="Arial"/>
                <a:ea typeface="Calibri" pitchFamily="1" charset="0"/>
                <a:cs typeface="Arial"/>
              </a:rPr>
              <a:t> inputs and outputs </a:t>
            </a:r>
          </a:p>
        </p:txBody>
      </p:sp>
    </p:spTree>
    <p:extLst>
      <p:ext uri="{BB962C8B-B14F-4D97-AF65-F5344CB8AC3E}">
        <p14:creationId xmlns:p14="http://schemas.microsoft.com/office/powerpoint/2010/main" val="117615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79760"/>
            <a:ext cx="9144000" cy="3197796"/>
            <a:chOff x="0" y="1642950"/>
            <a:chExt cx="9144000" cy="31977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06600"/>
              <a:ext cx="9144000" cy="283414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874989" y="1891224"/>
              <a:ext cx="4421937" cy="14318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146710" y="1891224"/>
              <a:ext cx="320385" cy="49654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1642950"/>
              <a:ext cx="100855" cy="49654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0" y="384493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The marine silica (Si) cycle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Meckler et al. 2013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4052437"/>
            <a:ext cx="2920789" cy="21933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197" y="4052436"/>
            <a:ext cx="1449348" cy="21933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679495" y="4251832"/>
            <a:ext cx="2193346" cy="1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1055172" y="6245783"/>
            <a:ext cx="322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Arial"/>
                <a:cs typeface="Arial"/>
              </a:rPr>
              <a:t>diatoms (phytoplankton)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85196" y="6244425"/>
            <a:ext cx="3288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 smtClean="0">
                <a:latin typeface="Arial"/>
                <a:cs typeface="Arial"/>
              </a:rPr>
              <a:t>radiolaria</a:t>
            </a:r>
            <a:r>
              <a:rPr lang="en-US" sz="2200" dirty="0" smtClean="0">
                <a:latin typeface="Arial"/>
                <a:cs typeface="Arial"/>
              </a:rPr>
              <a:t> (zooplankton)</a:t>
            </a:r>
            <a:endParaRPr lang="en-US" sz="22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9094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evitus94-10m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2"/>
          <a:stretch/>
        </p:blipFill>
        <p:spPr>
          <a:xfrm>
            <a:off x="2074267" y="1164206"/>
            <a:ext cx="5028034" cy="2708180"/>
          </a:xfrm>
          <a:prstGeom prst="rect">
            <a:avLst/>
          </a:prstGeom>
        </p:spPr>
      </p:pic>
      <p:pic>
        <p:nvPicPr>
          <p:cNvPr id="6" name="Picture 5" descr="Levitus94-1000m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1"/>
          <a:stretch/>
        </p:blipFill>
        <p:spPr>
          <a:xfrm>
            <a:off x="2074267" y="3872386"/>
            <a:ext cx="5029200" cy="27019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84493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Dissolved silica concentrations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127" y="1005446"/>
            <a:ext cx="134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"/>
                <a:cs typeface="Arial"/>
              </a:rPr>
              <a:t>surface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127" y="3753963"/>
            <a:ext cx="134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"/>
                <a:cs typeface="Arial"/>
              </a:rPr>
              <a:t>1000 m</a:t>
            </a:r>
            <a:endParaRPr lang="en-US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6285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41" y="1351250"/>
            <a:ext cx="7829009" cy="5474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84493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Global ocean surface PO</a:t>
            </a:r>
            <a:r>
              <a:rPr lang="en-US" sz="32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4</a:t>
            </a:r>
            <a:r>
              <a:rPr lang="en-US" sz="3200" b="1" baseline="30000" dirty="0" smtClean="0">
                <a:solidFill>
                  <a:srgbClr val="0000FF"/>
                </a:solidFill>
                <a:latin typeface="Arial"/>
                <a:cs typeface="Arial"/>
              </a:rPr>
              <a:t>3-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 distribution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91043" y="5698042"/>
            <a:ext cx="4249426" cy="40700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6630" y="5670593"/>
            <a:ext cx="7570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Arial"/>
                <a:cs typeface="Arial"/>
              </a:rPr>
              <a:t>[PO</a:t>
            </a:r>
            <a:r>
              <a:rPr lang="en-US" sz="2200" baseline="-25000" dirty="0" smtClean="0">
                <a:latin typeface="Arial"/>
                <a:cs typeface="Arial"/>
              </a:rPr>
              <a:t>4</a:t>
            </a:r>
            <a:r>
              <a:rPr lang="en-US" sz="2200" baseline="30000" dirty="0" smtClean="0">
                <a:latin typeface="Arial"/>
                <a:cs typeface="Arial"/>
              </a:rPr>
              <a:t>3-</a:t>
            </a:r>
            <a:r>
              <a:rPr lang="en-US" sz="2200" dirty="0" smtClean="0">
                <a:latin typeface="Arial"/>
                <a:cs typeface="Arial"/>
              </a:rPr>
              <a:t>] (</a:t>
            </a:r>
            <a:r>
              <a:rPr lang="en-US" sz="2200" dirty="0" err="1" smtClean="0">
                <a:latin typeface="Arial"/>
                <a:cs typeface="Arial"/>
              </a:rPr>
              <a:t>μM</a:t>
            </a:r>
            <a:r>
              <a:rPr lang="en-US" sz="2200" dirty="0" smtClean="0">
                <a:latin typeface="Arial"/>
                <a:cs typeface="Arial"/>
              </a:rPr>
              <a:t>)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811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8590" t="38003" r="4885" b="8330"/>
          <a:stretch/>
        </p:blipFill>
        <p:spPr>
          <a:xfrm>
            <a:off x="3272545" y="1815630"/>
            <a:ext cx="2375097" cy="48787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84493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Vertical profiles of PO</a:t>
            </a:r>
            <a:r>
              <a:rPr lang="en-US" sz="32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4</a:t>
            </a:r>
            <a:r>
              <a:rPr lang="en-US" sz="3200" b="1" baseline="30000" dirty="0" smtClean="0">
                <a:solidFill>
                  <a:srgbClr val="0000FF"/>
                </a:solidFill>
                <a:latin typeface="Arial"/>
                <a:cs typeface="Arial"/>
              </a:rPr>
              <a:t>3-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02176" y="1815630"/>
            <a:ext cx="2320233" cy="484439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79233" y="1482660"/>
            <a:ext cx="2628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0	 1	    2	      3	        4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9233" y="1096252"/>
            <a:ext cx="262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[PO</a:t>
            </a:r>
            <a:r>
              <a:rPr lang="en-US" sz="2000" baseline="-25000" dirty="0" smtClean="0">
                <a:latin typeface="Arial"/>
                <a:cs typeface="Arial"/>
              </a:rPr>
              <a:t>4</a:t>
            </a:r>
            <a:r>
              <a:rPr lang="en-US" sz="2000" baseline="30000" dirty="0" smtClean="0">
                <a:latin typeface="Arial"/>
                <a:cs typeface="Arial"/>
              </a:rPr>
              <a:t>3-</a:t>
            </a:r>
            <a:r>
              <a:rPr lang="en-US" sz="2000" dirty="0" smtClean="0">
                <a:latin typeface="Arial"/>
                <a:cs typeface="Arial"/>
              </a:rPr>
              <a:t>] (</a:t>
            </a:r>
            <a:r>
              <a:rPr lang="en-US" sz="2000" dirty="0" err="1" smtClean="0">
                <a:latin typeface="Arial"/>
                <a:cs typeface="Arial"/>
              </a:rPr>
              <a:t>μM</a:t>
            </a:r>
            <a:r>
              <a:rPr lang="en-US" sz="2000" dirty="0" smtClean="0">
                <a:latin typeface="Arial"/>
                <a:cs typeface="Arial"/>
              </a:rPr>
              <a:t>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4334" y="1671725"/>
            <a:ext cx="591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0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22408" y="2826817"/>
            <a:ext cx="1161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1000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26260" y="4096895"/>
            <a:ext cx="957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2000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24334" y="5251987"/>
            <a:ext cx="1161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3000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22408" y="6363211"/>
            <a:ext cx="1161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4000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3988650" y="4033233"/>
            <a:ext cx="4853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Depth (m)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48667" y="6568434"/>
            <a:ext cx="4995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Ruttenberg</a:t>
            </a:r>
            <a:r>
              <a:rPr lang="en-US" sz="1400" dirty="0" smtClean="0">
                <a:latin typeface="Arial"/>
                <a:cs typeface="Arial"/>
              </a:rPr>
              <a:t> 2009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03394" y="2488187"/>
            <a:ext cx="743394" cy="1548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73788" y="1886385"/>
            <a:ext cx="743394" cy="1548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108271" y="3942029"/>
            <a:ext cx="477560" cy="154866"/>
          </a:xfrm>
          <a:prstGeom prst="rect">
            <a:avLst/>
          </a:prstGeom>
          <a:solidFill>
            <a:srgbClr val="8CC3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22888" y="2372363"/>
            <a:ext cx="8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Arial"/>
                <a:cs typeface="Arial"/>
              </a:rPr>
              <a:t>Atlantic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76938" y="1810741"/>
            <a:ext cx="8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Indian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1014" y="3957041"/>
            <a:ext cx="8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Pacific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2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89133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The marine nitrogen (N) cycle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72" y="945178"/>
            <a:ext cx="8079270" cy="55461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35597" y="6550223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Casciotti</a:t>
            </a:r>
            <a:r>
              <a:rPr lang="en-US" sz="1400" dirty="0" smtClean="0">
                <a:latin typeface="Arial"/>
                <a:cs typeface="Arial"/>
              </a:rPr>
              <a:t> et al. 2016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0639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The marine nitrogen (N) cycle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2660" y="1046697"/>
            <a:ext cx="84894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Essential nutrient: chlorophyll, proteins (amino acids), DNA, RNA </a:t>
            </a:r>
          </a:p>
          <a:p>
            <a:endParaRPr lang="en-US" sz="22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Input/output budget is largely </a:t>
            </a:r>
            <a:r>
              <a:rPr lang="en-US" sz="2200" b="1" dirty="0" smtClean="0">
                <a:solidFill>
                  <a:srgbClr val="000000"/>
                </a:solidFill>
                <a:latin typeface="Arial"/>
                <a:cs typeface="Arial"/>
              </a:rPr>
              <a:t>biologically</a:t>
            </a:r>
            <a:r>
              <a:rPr lang="en-US" sz="2200" dirty="0" smtClean="0">
                <a:latin typeface="Arial"/>
                <a:cs typeface="Arial"/>
              </a:rPr>
              <a:t> controlled</a:t>
            </a:r>
          </a:p>
          <a:p>
            <a:r>
              <a:rPr lang="en-US" sz="2200" dirty="0" smtClean="0">
                <a:latin typeface="Arial"/>
                <a:cs typeface="Arial"/>
              </a:rPr>
              <a:t>Exists in numerous forms/oxidation states (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</a:rPr>
              <a:t>“bioavailability”</a:t>
            </a:r>
            <a:r>
              <a:rPr lang="en-US" sz="2200" dirty="0" smtClean="0">
                <a:latin typeface="Arial"/>
                <a:cs typeface="Arial"/>
              </a:rPr>
              <a:t>)</a:t>
            </a:r>
          </a:p>
          <a:p>
            <a:r>
              <a:rPr lang="en-US" sz="2200" dirty="0" smtClean="0">
                <a:latin typeface="Arial"/>
                <a:cs typeface="Arial"/>
              </a:rPr>
              <a:t>Oceanic residence time of ~</a:t>
            </a:r>
            <a:r>
              <a:rPr lang="en-US" sz="2200" b="1" dirty="0" smtClean="0">
                <a:latin typeface="Arial"/>
                <a:cs typeface="Arial"/>
              </a:rPr>
              <a:t>3000 years</a:t>
            </a:r>
          </a:p>
          <a:p>
            <a:endParaRPr lang="en-US" sz="22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9421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Input: Nitrogen fixation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2660" y="1253186"/>
            <a:ext cx="765222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00FF"/>
                </a:solidFill>
                <a:latin typeface="Arial"/>
                <a:cs typeface="Arial"/>
              </a:rPr>
              <a:t>Major N input*:</a:t>
            </a:r>
            <a:r>
              <a:rPr lang="en-US" sz="2200" b="1" dirty="0" smtClean="0">
                <a:latin typeface="Arial"/>
                <a:cs typeface="Arial"/>
              </a:rPr>
              <a:t> N</a:t>
            </a:r>
            <a:r>
              <a:rPr lang="en-US" sz="2200" b="1" baseline="-25000" dirty="0" smtClean="0">
                <a:latin typeface="Arial"/>
                <a:cs typeface="Arial"/>
              </a:rPr>
              <a:t>2(gas)</a:t>
            </a:r>
            <a:r>
              <a:rPr lang="en-US" sz="2200" b="1" dirty="0" smtClean="0">
                <a:latin typeface="Arial"/>
                <a:cs typeface="Arial"/>
              </a:rPr>
              <a:t> </a:t>
            </a:r>
            <a:r>
              <a:rPr lang="en-US" sz="2200" b="1" dirty="0" smtClean="0">
                <a:latin typeface="Arial"/>
                <a:cs typeface="Arial"/>
                <a:sym typeface="Wingdings"/>
              </a:rPr>
              <a:t> </a:t>
            </a:r>
            <a:r>
              <a:rPr lang="en-US" sz="2200" b="1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NH</a:t>
            </a:r>
            <a:r>
              <a:rPr lang="en-US" sz="2200" b="1" baseline="-25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200" b="1" baseline="30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+</a:t>
            </a:r>
            <a:endParaRPr lang="en-US" sz="2200" b="1" baseline="30000" dirty="0" smtClean="0">
              <a:latin typeface="Arial"/>
              <a:cs typeface="Arial"/>
              <a:sym typeface="Wingdings"/>
            </a:endParaRPr>
          </a:p>
          <a:p>
            <a:endParaRPr lang="en-US" sz="2200" dirty="0" smtClean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Restricted to small group of prokaryotic phytoplankton (cyanobacteria)</a:t>
            </a:r>
          </a:p>
          <a:p>
            <a:endParaRPr lang="en-US" sz="22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Occurs in warm, well-lit surface waters</a:t>
            </a:r>
          </a:p>
          <a:p>
            <a:endParaRPr lang="en-US" sz="22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Enzyme (</a:t>
            </a:r>
            <a:r>
              <a:rPr lang="en-US" sz="2200" i="1" dirty="0" err="1" smtClean="0">
                <a:latin typeface="Arial"/>
                <a:cs typeface="Arial"/>
              </a:rPr>
              <a:t>nif</a:t>
            </a:r>
            <a:r>
              <a:rPr lang="en-US" sz="2200" dirty="0" err="1" smtClean="0">
                <a:latin typeface="Arial"/>
                <a:cs typeface="Arial"/>
              </a:rPr>
              <a:t>H</a:t>
            </a:r>
            <a:r>
              <a:rPr lang="en-US" sz="2200" dirty="0" smtClean="0">
                <a:latin typeface="Arial"/>
                <a:cs typeface="Arial"/>
              </a:rPr>
              <a:t>) inhibited by oxygen</a:t>
            </a:r>
          </a:p>
          <a:p>
            <a:endParaRPr lang="en-US" sz="22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Requires P and Fe: </a:t>
            </a:r>
          </a:p>
          <a:p>
            <a:r>
              <a:rPr lang="en-US" sz="2200" b="1" dirty="0" smtClean="0">
                <a:latin typeface="Arial"/>
                <a:cs typeface="Arial"/>
              </a:rPr>
              <a:t>N</a:t>
            </a:r>
            <a:r>
              <a:rPr lang="en-US" sz="2200" b="1" baseline="-25000" dirty="0" smtClean="0">
                <a:latin typeface="Arial"/>
                <a:cs typeface="Arial"/>
              </a:rPr>
              <a:t>2</a:t>
            </a:r>
            <a:r>
              <a:rPr lang="en-US" sz="2200" dirty="0" smtClean="0">
                <a:latin typeface="Arial"/>
                <a:cs typeface="Arial"/>
              </a:rPr>
              <a:t> + 8H</a:t>
            </a:r>
            <a:r>
              <a:rPr lang="en-US" sz="2200" baseline="30000" dirty="0" smtClean="0">
                <a:latin typeface="Arial"/>
                <a:cs typeface="Arial"/>
              </a:rPr>
              <a:t>+</a:t>
            </a:r>
            <a:r>
              <a:rPr lang="en-US" sz="2200" dirty="0" smtClean="0">
                <a:latin typeface="Arial"/>
                <a:cs typeface="Arial"/>
              </a:rPr>
              <a:t> + 8e</a:t>
            </a:r>
            <a:r>
              <a:rPr lang="en-US" sz="2200" baseline="30000" dirty="0" smtClean="0">
                <a:latin typeface="Arial"/>
                <a:cs typeface="Arial"/>
              </a:rPr>
              <a:t>-</a:t>
            </a:r>
            <a:r>
              <a:rPr lang="en-US" sz="2200" dirty="0" smtClean="0">
                <a:latin typeface="Arial"/>
                <a:cs typeface="Arial"/>
              </a:rPr>
              <a:t> + 16AT</a:t>
            </a:r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 2</a:t>
            </a:r>
            <a:r>
              <a:rPr lang="en-US" sz="2200" b="1" dirty="0" smtClean="0">
                <a:latin typeface="Arial"/>
                <a:cs typeface="Arial"/>
                <a:sym typeface="Wingdings"/>
              </a:rPr>
              <a:t>NH</a:t>
            </a:r>
            <a:r>
              <a:rPr lang="en-US" sz="2200" b="1" baseline="-25000" dirty="0" smtClean="0">
                <a:latin typeface="Arial"/>
                <a:cs typeface="Arial"/>
                <a:sym typeface="Wingdings"/>
              </a:rPr>
              <a:t>3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 + H</a:t>
            </a:r>
            <a:r>
              <a:rPr lang="en-US" sz="2200" baseline="-25000" dirty="0" smtClean="0">
                <a:latin typeface="Arial"/>
                <a:cs typeface="Arial"/>
                <a:sym typeface="Wingdings"/>
              </a:rPr>
              <a:t>2</a:t>
            </a:r>
            <a:r>
              <a:rPr lang="en-US" sz="2200" dirty="0" smtClean="0">
                <a:latin typeface="Arial"/>
                <a:cs typeface="Arial"/>
              </a:rPr>
              <a:t> + 16ADP + 16Pi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4669" y="5026198"/>
            <a:ext cx="269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(</a:t>
            </a:r>
            <a:r>
              <a:rPr lang="en-US" i="1" dirty="0" err="1" smtClean="0">
                <a:latin typeface="Arial"/>
                <a:cs typeface="Arial"/>
              </a:rPr>
              <a:t>nif</a:t>
            </a:r>
            <a:r>
              <a:rPr lang="en-US" dirty="0" err="1" smtClean="0">
                <a:latin typeface="Arial"/>
                <a:cs typeface="Arial"/>
              </a:rPr>
              <a:t>H</a:t>
            </a:r>
            <a:r>
              <a:rPr lang="en-US" dirty="0" smtClean="0">
                <a:latin typeface="Arial"/>
                <a:cs typeface="Arial"/>
              </a:rPr>
              <a:t>: </a:t>
            </a:r>
            <a:r>
              <a:rPr lang="en-US" dirty="0" err="1" smtClean="0">
                <a:solidFill>
                  <a:srgbClr val="0000FF"/>
                </a:solidFill>
                <a:latin typeface="Arial"/>
                <a:cs typeface="Arial"/>
              </a:rPr>
              <a:t>Fe</a:t>
            </a:r>
            <a:r>
              <a:rPr lang="en-US" dirty="0" err="1" smtClean="0">
                <a:latin typeface="Arial"/>
                <a:cs typeface="Arial"/>
              </a:rPr>
              <a:t>Mo</a:t>
            </a:r>
            <a:r>
              <a:rPr lang="en-US" dirty="0" smtClean="0">
                <a:latin typeface="Arial"/>
                <a:cs typeface="Arial"/>
              </a:rPr>
              <a:t> co-factor)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844"/>
          <a:stretch/>
        </p:blipFill>
        <p:spPr>
          <a:xfrm>
            <a:off x="910412" y="1267245"/>
            <a:ext cx="3778005" cy="2615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6905"/>
          <a:stretch/>
        </p:blipFill>
        <p:spPr>
          <a:xfrm>
            <a:off x="4957787" y="1267245"/>
            <a:ext cx="3023939" cy="26156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Input: Nitrogen fixation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217" y="4069113"/>
            <a:ext cx="3748616" cy="26438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083" y="3893448"/>
            <a:ext cx="174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Trichodesmium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7066" y="3893812"/>
            <a:ext cx="255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Trichodesmium</a:t>
            </a:r>
            <a:r>
              <a:rPr lang="en-US" dirty="0" smtClean="0">
                <a:latin typeface="Arial"/>
                <a:cs typeface="Arial"/>
              </a:rPr>
              <a:t> bloom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28833" y="5157462"/>
            <a:ext cx="255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Trichome</a:t>
            </a:r>
            <a:r>
              <a:rPr lang="en-US" dirty="0" smtClean="0">
                <a:latin typeface="Arial"/>
                <a:cs typeface="Arial"/>
              </a:rPr>
              <a:t> with </a:t>
            </a:r>
            <a:r>
              <a:rPr lang="en-US" dirty="0" err="1" smtClean="0">
                <a:solidFill>
                  <a:srgbClr val="FF0000"/>
                </a:solidFill>
                <a:latin typeface="Arial"/>
                <a:cs typeface="Arial"/>
              </a:rPr>
              <a:t>heterocysts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89499" y="4755296"/>
            <a:ext cx="381000" cy="391583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67149" y="5242126"/>
            <a:ext cx="381000" cy="391583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3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1148</Words>
  <Application>Microsoft Macintosh PowerPoint</Application>
  <PresentationFormat>On-screen Show (4:3)</PresentationFormat>
  <Paragraphs>224</Paragraphs>
  <Slides>31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Cape Town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Fawcett</dc:creator>
  <cp:lastModifiedBy>Sarah Fawcett</cp:lastModifiedBy>
  <cp:revision>30</cp:revision>
  <dcterms:created xsi:type="dcterms:W3CDTF">2017-05-29T18:42:39Z</dcterms:created>
  <dcterms:modified xsi:type="dcterms:W3CDTF">2017-05-31T10:12:26Z</dcterms:modified>
</cp:coreProperties>
</file>